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88"/>
  </p:notesMasterIdLst>
  <p:sldIdLst>
    <p:sldId id="385" r:id="rId5"/>
    <p:sldId id="737" r:id="rId6"/>
    <p:sldId id="704" r:id="rId7"/>
    <p:sldId id="705" r:id="rId8"/>
    <p:sldId id="706" r:id="rId9"/>
    <p:sldId id="707" r:id="rId10"/>
    <p:sldId id="708" r:id="rId11"/>
    <p:sldId id="709" r:id="rId12"/>
    <p:sldId id="710" r:id="rId13"/>
    <p:sldId id="711" r:id="rId14"/>
    <p:sldId id="712" r:id="rId15"/>
    <p:sldId id="713" r:id="rId16"/>
    <p:sldId id="714" r:id="rId17"/>
    <p:sldId id="715" r:id="rId18"/>
    <p:sldId id="716" r:id="rId19"/>
    <p:sldId id="717" r:id="rId20"/>
    <p:sldId id="718" r:id="rId21"/>
    <p:sldId id="719" r:id="rId22"/>
    <p:sldId id="720" r:id="rId23"/>
    <p:sldId id="721" r:id="rId24"/>
    <p:sldId id="722" r:id="rId25"/>
    <p:sldId id="723" r:id="rId26"/>
    <p:sldId id="724" r:id="rId27"/>
    <p:sldId id="725" r:id="rId28"/>
    <p:sldId id="726" r:id="rId29"/>
    <p:sldId id="727" r:id="rId30"/>
    <p:sldId id="728" r:id="rId31"/>
    <p:sldId id="729" r:id="rId32"/>
    <p:sldId id="730" r:id="rId33"/>
    <p:sldId id="731" r:id="rId34"/>
    <p:sldId id="732" r:id="rId35"/>
    <p:sldId id="733" r:id="rId36"/>
    <p:sldId id="734" r:id="rId37"/>
    <p:sldId id="735" r:id="rId38"/>
    <p:sldId id="736" r:id="rId39"/>
    <p:sldId id="742" r:id="rId40"/>
    <p:sldId id="739" r:id="rId41"/>
    <p:sldId id="740" r:id="rId42"/>
    <p:sldId id="741" r:id="rId43"/>
    <p:sldId id="745" r:id="rId44"/>
    <p:sldId id="743" r:id="rId45"/>
    <p:sldId id="744" r:id="rId46"/>
    <p:sldId id="746" r:id="rId47"/>
    <p:sldId id="623" r:id="rId48"/>
    <p:sldId id="501" r:id="rId49"/>
    <p:sldId id="662" r:id="rId50"/>
    <p:sldId id="692" r:id="rId51"/>
    <p:sldId id="679" r:id="rId52"/>
    <p:sldId id="555" r:id="rId53"/>
    <p:sldId id="567" r:id="rId54"/>
    <p:sldId id="693" r:id="rId55"/>
    <p:sldId id="681" r:id="rId56"/>
    <p:sldId id="663" r:id="rId57"/>
    <p:sldId id="682" r:id="rId58"/>
    <p:sldId id="683" r:id="rId59"/>
    <p:sldId id="684" r:id="rId60"/>
    <p:sldId id="685" r:id="rId61"/>
    <p:sldId id="686" r:id="rId62"/>
    <p:sldId id="687" r:id="rId63"/>
    <p:sldId id="688" r:id="rId64"/>
    <p:sldId id="689" r:id="rId65"/>
    <p:sldId id="690" r:id="rId66"/>
    <p:sldId id="694" r:id="rId67"/>
    <p:sldId id="664" r:id="rId68"/>
    <p:sldId id="665" r:id="rId69"/>
    <p:sldId id="666" r:id="rId70"/>
    <p:sldId id="668" r:id="rId71"/>
    <p:sldId id="599" r:id="rId72"/>
    <p:sldId id="630" r:id="rId73"/>
    <p:sldId id="701" r:id="rId74"/>
    <p:sldId id="674" r:id="rId75"/>
    <p:sldId id="610" r:id="rId76"/>
    <p:sldId id="747" r:id="rId77"/>
    <p:sldId id="748" r:id="rId78"/>
    <p:sldId id="751" r:id="rId79"/>
    <p:sldId id="752" r:id="rId80"/>
    <p:sldId id="753" r:id="rId81"/>
    <p:sldId id="754" r:id="rId82"/>
    <p:sldId id="755" r:id="rId83"/>
    <p:sldId id="756" r:id="rId84"/>
    <p:sldId id="757" r:id="rId85"/>
    <p:sldId id="758" r:id="rId86"/>
    <p:sldId id="497" r:id="rId8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10"/>
          </p14:sldIdLst>
        </p14:section>
        <p14:section name="WildFly Swarm Demo" id="{DFEA9D56-FA6F-2044-ACED-81264F3FEEF0}">
          <p14:sldIdLst>
            <p14:sldId id="711"/>
          </p14:sldIdLst>
        </p14:section>
        <p14:section name="ECS" id="{64441F07-7053-2043-9879-7BB960C2AEA6}">
          <p14:sldIdLst>
            <p14:sldId id="712"/>
            <p14:sldId id="713"/>
            <p14:sldId id="714"/>
            <p14:sldId id="715"/>
            <p14:sldId id="716"/>
            <p14:sldId id="717"/>
            <p14:sldId id="718"/>
          </p14:sldIdLst>
        </p14:section>
        <p14:section name="Fargate" id="{8FF4FCDA-BE23-2B42-8EC7-8F6BE2DEF191}">
          <p14:sldIdLst>
            <p14:sldId id="719"/>
            <p14:sldId id="720"/>
            <p14:sldId id="721"/>
            <p14:sldId id="722"/>
            <p14:sldId id="723"/>
            <p14:sldId id="724"/>
            <p14:sldId id="725"/>
            <p14:sldId id="726"/>
            <p14:sldId id="727"/>
            <p14:sldId id="728"/>
            <p14:sldId id="729"/>
            <p14:sldId id="730"/>
            <p14:sldId id="731"/>
            <p14:sldId id="732"/>
            <p14:sldId id="733"/>
            <p14:sldId id="734"/>
            <p14:sldId id="735"/>
            <p14:sldId id="736"/>
          </p14:sldIdLst>
        </p14:section>
        <p14:section name="Fargate &amp; ECS Demo" id="{CB7A206A-725C-F84D-99DA-AA76F213725A}">
          <p14:sldIdLst>
            <p14:sldId id="742"/>
          </p14:sldIdLst>
        </p14:section>
        <p14:section name="CodePipeline Intro" id="{79B0E47D-FB46-1549-B4C1-46ECF4088B27}">
          <p14:sldIdLst>
            <p14:sldId id="739"/>
            <p14:sldId id="740"/>
            <p14:sldId id="741"/>
            <p14:sldId id="745"/>
            <p14:sldId id="743"/>
          </p14:sldIdLst>
        </p14:section>
        <p14:section name="AWS X-Ray intro" id="{94BFE68B-137F-8A4F-A508-00B3479C9864}">
          <p14:sldIdLst>
            <p14:sldId id="744"/>
            <p14:sldId id="746"/>
          </p14:sldIdLst>
        </p14:section>
        <p14:section name="Lambda Key Concepts" id="{2810EC2E-71D5-F54E-9057-03E72AF14A27}">
          <p14:sldIdLst>
            <p14:sldId id="623"/>
            <p14:sldId id="501"/>
            <p14:sldId id="662"/>
          </p14:sldIdLst>
        </p14:section>
        <p14:section name="Lambda Basics" id="{66249425-AA97-E648-B328-A812FF3223F8}">
          <p14:sldIdLst>
            <p14:sldId id="692"/>
            <p14:sldId id="679"/>
            <p14:sldId id="555"/>
            <p14:sldId id="567"/>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Lst>
        </p14:section>
        <p14:section name="Lambda Monitoring" id="{70330A56-DD2D-8849-8586-8234D19B20E1}">
          <p14:sldIdLst>
            <p14:sldId id="694"/>
            <p14:sldId id="664"/>
            <p14:sldId id="665"/>
            <p14:sldId id="666"/>
            <p14:sldId id="668"/>
            <p14:sldId id="599"/>
            <p14:sldId id="630"/>
          </p14:sldIdLst>
        </p14:section>
        <p14:section name="SAR" id="{0E363CFE-B37F-0A43-B757-60F064547836}">
          <p14:sldIdLst>
            <p14:sldId id="701"/>
          </p14:sldIdLst>
        </p14:section>
        <p14:section name="References" id="{080C1990-4B8D-DA46-8E77-5BAFCCEC6A14}">
          <p14:sldIdLst>
            <p14:sldId id="674"/>
            <p14:sldId id="610"/>
          </p14:sldIdLst>
        </p14:section>
        <p14:section name="Kubernetes Intro" id="{EC97F609-B8D4-8A4D-8493-FF89EB8E31CB}">
          <p14:sldIdLst>
            <p14:sldId id="747"/>
            <p14:sldId id="748"/>
            <p14:sldId id="751"/>
            <p14:sldId id="752"/>
            <p14:sldId id="753"/>
            <p14:sldId id="754"/>
            <p14:sldId id="755"/>
            <p14:sldId id="756"/>
            <p14:sldId id="757"/>
            <p14:sldId id="758"/>
            <p14:sldId id="49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92" autoAdjust="0"/>
    <p:restoredTop sz="89214" autoAdjust="0"/>
  </p:normalViewPr>
  <p:slideViewPr>
    <p:cSldViewPr snapToGrid="0" showGuides="1">
      <p:cViewPr varScale="1">
        <p:scale>
          <a:sx n="112" d="100"/>
          <a:sy n="112" d="100"/>
        </p:scale>
        <p:origin x="200" y="8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a:t>
            </a:r>
            <a:r>
              <a:rPr lang="en-US" baseline="0" dirty="0"/>
              <a:t> each of you, are the critical key to our innovation. We love to listen to customers (you), understand your use cases, learn, use those ideas to fuel our experimentation and find ways to then build innovative new features to solve the problems and challenges we are hearing about. We get those features into your hands, and then the fly wheel spins again </a:t>
            </a:r>
            <a:r>
              <a:rPr lang="mr-IN" baseline="0" dirty="0"/>
              <a:t>–</a:t>
            </a:r>
            <a:r>
              <a:rPr lang="en-US" baseline="0" dirty="0"/>
              <a:t> with new feedback, ideas, use cases, etc.</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This process has helped us to deliver over 50 new features since 2015.</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One of the most prominent things we’ve heard from our ECS customers is that you would love to only have to think about the container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or application </a:t>
            </a:r>
            <a:r>
              <a:rPr lang="mr-IN" sz="1200" b="0" i="0" kern="1200" baseline="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and not have to manage any of the underlying EC2 infrastructure.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04100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took this feedback</a:t>
            </a:r>
            <a:r>
              <a:rPr lang="en-US" baseline="0" dirty="0"/>
              <a:t> and have worked hard over the past year to build a technology that allows customers to focus entirely on their applications and work with their applications directly at the container or task-level.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346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2425668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82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426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3696856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16415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163280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076446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27</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69852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38</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39</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46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a:p>
        </p:txBody>
      </p:sp>
    </p:spTree>
    <p:extLst>
      <p:ext uri="{BB962C8B-B14F-4D97-AF65-F5344CB8AC3E}">
        <p14:creationId xmlns:p14="http://schemas.microsoft.com/office/powerpoint/2010/main" val="155201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62263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66</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Today</a:t>
            </a:r>
            <a:r>
              <a:rPr lang="en-US" sz="1200" baseline="0" dirty="0">
                <a:solidFill>
                  <a:prstClr val="black"/>
                </a:solidFill>
                <a:latin typeface="Calibri" panose="020F0502020204030204"/>
              </a:rPr>
              <a:t> in Andy’s keynote, we </a:t>
            </a:r>
            <a:r>
              <a:rPr lang="en-US" sz="1200" dirty="0">
                <a:solidFill>
                  <a:prstClr val="black"/>
                </a:solidFill>
                <a:latin typeface="Calibri" panose="020F0502020204030204"/>
              </a:rPr>
              <a:t>announced a new service to help customers run Kubernetes workloads at scale on AWS. </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If you’re not familiar with Kubernetes, or if you missed the announcement and you’re in this</a:t>
            </a:r>
            <a:r>
              <a:rPr lang="en-US" sz="1200" baseline="0" dirty="0">
                <a:solidFill>
                  <a:prstClr val="black"/>
                </a:solidFill>
                <a:latin typeface="Calibri" panose="020F0502020204030204"/>
              </a:rPr>
              <a:t> room purely by luck, or the other session to wanted to go to was full, </a:t>
            </a:r>
            <a:r>
              <a:rPr lang="en-US" sz="1200" dirty="0">
                <a:solidFill>
                  <a:prstClr val="black"/>
                </a:solidFill>
                <a:latin typeface="Calibri" panose="020F0502020204030204"/>
              </a:rPr>
              <a:t>that’s okay. Let’s quickly get you up to speed</a:t>
            </a:r>
            <a:r>
              <a:rPr lang="en-US" sz="1200" baseline="0" dirty="0">
                <a:solidFill>
                  <a:prstClr val="black"/>
                </a:solidFill>
                <a:latin typeface="Calibri" panose="020F0502020204030204"/>
              </a:rPr>
              <a:t> with Kubernetes, the world before EKS, and the world after EKS</a:t>
            </a:r>
            <a:r>
              <a:rPr lang="en-US" sz="1200" dirty="0">
                <a:solidFill>
                  <a:prstClr val="black"/>
                </a:solidFill>
                <a:latin typeface="Calibri" panose="020F0502020204030204"/>
              </a:rPr>
              <a:t>.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3579537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32928184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Kubernetes can be run anywhere- on premise or in the cloud. Many customers that use Kubernetes today like it precisely for that reason.  Either they can make investments on premise now, moving</a:t>
            </a:r>
            <a:r>
              <a:rPr lang="en-US" sz="1200" baseline="0" dirty="0">
                <a:solidFill>
                  <a:prstClr val="black"/>
                </a:solidFill>
                <a:latin typeface="Calibri" panose="020F0502020204030204"/>
              </a:rPr>
              <a:t> legacy applications into</a:t>
            </a:r>
            <a:r>
              <a:rPr lang="en-US" sz="1200" dirty="0">
                <a:solidFill>
                  <a:prstClr val="black"/>
                </a:solidFill>
                <a:latin typeface="Calibri" panose="020F0502020204030204"/>
              </a:rPr>
              <a:t> containers, building</a:t>
            </a:r>
            <a:r>
              <a:rPr lang="en-US" sz="1200" baseline="0" dirty="0">
                <a:solidFill>
                  <a:prstClr val="black"/>
                </a:solidFill>
                <a:latin typeface="Calibri" panose="020F0502020204030204"/>
              </a:rPr>
              <a:t> new apps in a cloud native way, running all of this in</a:t>
            </a:r>
            <a:r>
              <a:rPr lang="en-US" sz="1200" dirty="0">
                <a:solidFill>
                  <a:prstClr val="black"/>
                </a:solidFill>
                <a:latin typeface="Calibri" panose="020F0502020204030204"/>
              </a:rPr>
              <a:t> Kubernetes and move these applications onto the cloud when they are ready, or they can run the same orchestration framework across multiple environments.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37356153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prstClr val="black"/>
                </a:solidFill>
                <a:latin typeface="Calibri" panose="020F0502020204030204"/>
              </a:rPr>
              <a:t>And last but not least, the </a:t>
            </a:r>
            <a:r>
              <a:rPr lang="en-US" sz="1200" dirty="0">
                <a:solidFill>
                  <a:prstClr val="black"/>
                </a:solidFill>
                <a:latin typeface="Calibri" panose="020F0502020204030204"/>
              </a:rPr>
              <a:t>Kubernetes API can be thought of as a single extensible API that can be used to abstract resources both within</a:t>
            </a:r>
            <a:r>
              <a:rPr lang="en-US" sz="1200" baseline="0" dirty="0">
                <a:solidFill>
                  <a:prstClr val="black"/>
                </a:solidFill>
                <a:latin typeface="Calibri" panose="020F0502020204030204"/>
              </a:rPr>
              <a:t> </a:t>
            </a:r>
            <a:r>
              <a:rPr lang="en-US" sz="1200" dirty="0">
                <a:solidFill>
                  <a:prstClr val="black"/>
                </a:solidFill>
                <a:latin typeface="Calibri" panose="020F0502020204030204"/>
              </a:rPr>
              <a:t>AWS and on premise. When using Kubernetes on AWS, you can take advantage of the scale, performance, and breadth of features of the AWS platform via Kubernetes cloud integrations, and use the same familiar Kubernetes API when deploying containers on premise.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4074202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the end of the day, though, all of the functionality packaged together here are the building blocks for microservices. </a:t>
            </a:r>
            <a:r>
              <a:rPr lang="en-US" dirty="0"/>
              <a:t>Kubernetes was designed to allow you to build Could Native applications.</a:t>
            </a:r>
            <a:r>
              <a:rPr lang="en-US" baseline="0" dirty="0"/>
              <a:t>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402064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2493462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837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12640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1808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53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learned that customers love containers.</a:t>
            </a:r>
            <a:r>
              <a:rPr lang="en-US" baseline="0" dirty="0"/>
              <a:t> Why?</a:t>
            </a:r>
          </a:p>
          <a:p>
            <a:endParaRPr lang="en-US" baseline="0" dirty="0"/>
          </a:p>
          <a:p>
            <a:r>
              <a:rPr lang="en-US" dirty="0"/>
              <a:t>Packaging </a:t>
            </a:r>
            <a:r>
              <a:rPr lang="mr-IN" dirty="0"/>
              <a:t>–</a:t>
            </a:r>
            <a:r>
              <a:rPr lang="en-US" dirty="0"/>
              <a:t> simple to think about, easy</a:t>
            </a:r>
            <a:r>
              <a:rPr lang="en-US" baseline="0" dirty="0"/>
              <a:t> to model out applications at the component-level, eases the journey to running microservices or 12-factor apps</a:t>
            </a:r>
            <a:endParaRPr lang="en-US" dirty="0"/>
          </a:p>
          <a:p>
            <a:r>
              <a:rPr lang="en-US" dirty="0"/>
              <a:t>Distribution </a:t>
            </a:r>
            <a:r>
              <a:rPr lang="mr-IN" dirty="0"/>
              <a:t>–</a:t>
            </a:r>
            <a:r>
              <a:rPr lang="en-US" dirty="0"/>
              <a:t> generally the container image, which encapsulates everything you need to run your application, is stored</a:t>
            </a:r>
            <a:r>
              <a:rPr lang="en-US" baseline="0" dirty="0"/>
              <a:t> in a small, light-weight image that can be run on nearly any machine in a repeatable way</a:t>
            </a:r>
            <a:endParaRPr lang="en-US" dirty="0"/>
          </a:p>
          <a:p>
            <a:r>
              <a:rPr lang="en-US" dirty="0"/>
              <a:t>Immutable Infrastructure </a:t>
            </a:r>
            <a:r>
              <a:rPr lang="mr-IN" dirty="0"/>
              <a:t>–</a:t>
            </a:r>
            <a:r>
              <a:rPr lang="en-US" dirty="0"/>
              <a:t> with the packaging and distribution come</a:t>
            </a:r>
            <a:r>
              <a:rPr lang="en-US" baseline="0" dirty="0"/>
              <a:t> a simple way to run immutable infrastructure where you can scale up or down based on requirements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61442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Welcome bg">
    <p:spTree>
      <p:nvGrpSpPr>
        <p:cNvPr id="1" name=""/>
        <p:cNvGrpSpPr/>
        <p:nvPr/>
      </p:nvGrpSpPr>
      <p:grpSpPr>
        <a:xfrm>
          <a:off x="0" y="0"/>
          <a:ext cx="0" cy="0"/>
          <a:chOff x="0" y="0"/>
          <a:chExt cx="0" cy="0"/>
        </a:xfrm>
      </p:grpSpPr>
      <p:pic>
        <p:nvPicPr>
          <p:cNvPr id="12" name="photo-1464802686167-b939a6910659-small.jpg"/>
          <p:cNvPicPr>
            <a:picLocks noChangeAspect="1"/>
          </p:cNvPicPr>
          <p:nvPr/>
        </p:nvPicPr>
        <p:blipFill>
          <a:blip r:embed="rId2">
            <a:alphaModFix amt="72448"/>
            <a:extLst/>
          </a:blip>
          <a:srcRect t="42477" r="1658" b="9701"/>
          <a:stretch>
            <a:fillRect/>
          </a:stretch>
        </p:blipFill>
        <p:spPr>
          <a:xfrm>
            <a:off x="-33274" y="-17878"/>
            <a:ext cx="9177274" cy="5179256"/>
          </a:xfrm>
          <a:prstGeom prst="rect">
            <a:avLst/>
          </a:prstGeom>
          <a:ln w="12700">
            <a:miter lim="400000"/>
          </a:ln>
        </p:spPr>
      </p:pic>
      <p:sp>
        <p:nvSpPr>
          <p:cNvPr id="13" name="Shape 13"/>
          <p:cNvSpPr/>
          <p:nvPr/>
        </p:nvSpPr>
        <p:spPr>
          <a:xfrm>
            <a:off x="-16934" y="0"/>
            <a:ext cx="9160934" cy="5161378"/>
          </a:xfrm>
          <a:prstGeom prst="rect">
            <a:avLst/>
          </a:prstGeom>
          <a:gradFill>
            <a:gsLst>
              <a:gs pos="0">
                <a:srgbClr val="000000">
                  <a:alpha val="40396"/>
                </a:srgbClr>
              </a:gs>
              <a:gs pos="100000">
                <a:srgbClr val="122C50">
                  <a:alpha val="40396"/>
                </a:srgbClr>
              </a:gs>
            </a:gsLst>
            <a:lin ang="5312897"/>
          </a:gradFill>
          <a:ln w="12700">
            <a:miter lim="400000"/>
          </a:ln>
        </p:spPr>
        <p:txBody>
          <a:bodyPr lIns="19050" tIns="19050" rIns="19050" bIns="19050" anchor="ctr"/>
          <a:lstStyle/>
          <a:p>
            <a:pPr>
              <a:defRPr sz="3600" spc="0">
                <a:latin typeface="+mn-lt"/>
                <a:ea typeface="+mn-ea"/>
                <a:cs typeface="+mn-cs"/>
                <a:sym typeface="Helvetica Light"/>
              </a:defRPr>
            </a:pPr>
            <a:endParaRPr sz="1350"/>
          </a:p>
        </p:txBody>
      </p:sp>
      <p:sp>
        <p:nvSpPr>
          <p:cNvPr id="14" name="Shape 14"/>
          <p:cNvSpPr>
            <a:spLocks noGrp="1"/>
          </p:cNvSpPr>
          <p:nvPr>
            <p:ph type="sldNum" sz="quarter" idx="2"/>
          </p:nvPr>
        </p:nvSpPr>
        <p:spPr>
          <a:xfrm>
            <a:off x="4474109" y="4905375"/>
            <a:ext cx="192962" cy="17697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250182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amp;W version">
    <p:spTree>
      <p:nvGrpSpPr>
        <p:cNvPr id="1" name=""/>
        <p:cNvGrpSpPr/>
        <p:nvPr/>
      </p:nvGrpSpPr>
      <p:grpSpPr>
        <a:xfrm>
          <a:off x="0" y="0"/>
          <a:ext cx="0" cy="0"/>
          <a:chOff x="0" y="0"/>
          <a:chExt cx="0" cy="0"/>
        </a:xfrm>
      </p:grpSpPr>
      <p:pic>
        <p:nvPicPr>
          <p:cNvPr id="159" name="REIN_constellation_lockbg_sectiontitle-filtered.jpeg"/>
          <p:cNvPicPr>
            <a:picLocks noChangeAspect="1"/>
          </p:cNvPicPr>
          <p:nvPr/>
        </p:nvPicPr>
        <p:blipFill>
          <a:blip r:embed="rId2">
            <a:alphaModFix amt="86021"/>
            <a:extLst/>
          </a:blip>
          <a:stretch>
            <a:fillRect/>
          </a:stretch>
        </p:blipFill>
        <p:spPr>
          <a:xfrm flipH="1">
            <a:off x="0" y="0"/>
            <a:ext cx="9144000" cy="5143500"/>
          </a:xfrm>
          <a:prstGeom prst="rect">
            <a:avLst/>
          </a:prstGeom>
          <a:ln w="12700">
            <a:miter lim="400000"/>
          </a:ln>
        </p:spPr>
      </p:pic>
      <p:sp>
        <p:nvSpPr>
          <p:cNvPr id="160" name="Shape 160"/>
          <p:cNvSpPr>
            <a:spLocks noGrp="1"/>
          </p:cNvSpPr>
          <p:nvPr>
            <p:ph type="sldNum" sz="quarter" idx="2"/>
          </p:nvPr>
        </p:nvSpPr>
        <p:spPr>
          <a:xfrm>
            <a:off x="4474109" y="4905375"/>
            <a:ext cx="192962" cy="1769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052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3976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19" r:id="rId17"/>
    <p:sldLayoutId id="2147483720" r:id="rId18"/>
    <p:sldLayoutId id="2147483721" r:id="rId19"/>
    <p:sldLayoutId id="2147483722" r:id="rId20"/>
    <p:sldLayoutId id="2147483723" r:id="rId21"/>
    <p:sldLayoutId id="2147483724" r:id="rId22"/>
    <p:sldLayoutId id="2147483725"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0.png"/><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42.tiff"/><Relationship Id="rId4" Type="http://schemas.openxmlformats.org/officeDocument/2006/relationships/image" Target="../media/image41.png"/><Relationship Id="rId9" Type="http://schemas.openxmlformats.org/officeDocument/2006/relationships/image" Target="../media/image4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70.tiff"/><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4.xml"/><Relationship Id="rId16" Type="http://schemas.openxmlformats.org/officeDocument/2006/relationships/image" Target="../media/image65.tiff"/><Relationship Id="rId20" Type="http://schemas.openxmlformats.org/officeDocument/2006/relationships/image" Target="../media/image69.tiff"/><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tiff"/><Relationship Id="rId9"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92.tiff"/></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emf"/><Relationship Id="rId18" Type="http://schemas.openxmlformats.org/officeDocument/2006/relationships/image" Target="../media/image108.png"/><Relationship Id="rId3" Type="http://schemas.openxmlformats.org/officeDocument/2006/relationships/image" Target="../media/image95.emf"/><Relationship Id="rId7" Type="http://schemas.openxmlformats.org/officeDocument/2006/relationships/image" Target="../media/image99.png"/><Relationship Id="rId12" Type="http://schemas.openxmlformats.org/officeDocument/2006/relationships/image" Target="../media/image82.png"/><Relationship Id="rId17" Type="http://schemas.openxmlformats.org/officeDocument/2006/relationships/image" Target="../media/image107.png"/><Relationship Id="rId2" Type="http://schemas.openxmlformats.org/officeDocument/2006/relationships/notesSlide" Target="../notesSlides/notesSlide52.xml"/><Relationship Id="rId16" Type="http://schemas.openxmlformats.org/officeDocument/2006/relationships/image" Target="../media/image77.png"/><Relationship Id="rId20"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98.emf"/><Relationship Id="rId11" Type="http://schemas.openxmlformats.org/officeDocument/2006/relationships/image" Target="../media/image103.png"/><Relationship Id="rId5" Type="http://schemas.openxmlformats.org/officeDocument/2006/relationships/image" Target="../media/image97.emf"/><Relationship Id="rId15" Type="http://schemas.openxmlformats.org/officeDocument/2006/relationships/image" Target="../media/image106.png"/><Relationship Id="rId10" Type="http://schemas.openxmlformats.org/officeDocument/2006/relationships/image" Target="../media/image102.png"/><Relationship Id="rId19" Type="http://schemas.microsoft.com/office/2007/relationships/hdphoto" Target="../media/hdphoto5.wdp"/><Relationship Id="rId4" Type="http://schemas.openxmlformats.org/officeDocument/2006/relationships/image" Target="../media/image96.emf"/><Relationship Id="rId9" Type="http://schemas.openxmlformats.org/officeDocument/2006/relationships/image" Target="../media/image101.png"/><Relationship Id="rId14" Type="http://schemas.openxmlformats.org/officeDocument/2006/relationships/image" Target="../media/image105.png"/></Relationships>
</file>

<file path=ppt/slides/_rels/slide6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52.png"/><Relationship Id="rId7"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116.tiff"/><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0.awsstatic.com/whitepapers/optimizing-enterprise-economics-serverless-architectures.pdf" TargetMode="External"/><Relationship Id="rId2" Type="http://schemas.openxmlformats.org/officeDocument/2006/relationships/hyperlink" Target="https://d1.awsstatic.com/whitepapers/serverless-architectures-with-aws-lambda.pdf" TargetMode="External"/><Relationship Id="rId1" Type="http://schemas.openxmlformats.org/officeDocument/2006/relationships/slideLayout" Target="../slideLayouts/slideLayout2.xml"/><Relationship Id="rId6" Type="http://schemas.openxmlformats.org/officeDocument/2006/relationships/hyperlink" Target="https://d1.awsstatic.com/whitepapers/AWS_Serverless_Multi-Tier_Archiectures.pdf" TargetMode="External"/><Relationship Id="rId5" Type="http://schemas.openxmlformats.org/officeDocument/2006/relationships/hyperlink" Target="https://d1.awsstatic.com/whitepapers/whitepaper-streaming-data-solutions-on-aws-with-amazon-kinesis.pdf" TargetMode="External"/><Relationship Id="rId4" Type="http://schemas.openxmlformats.org/officeDocument/2006/relationships/hyperlink" Target="https://d1.awsstatic.com/whitepapers/architecture/AWS-Serverless-Applications-Lens.pdf"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121.svg"/><Relationship Id="rId4" Type="http://schemas.openxmlformats.org/officeDocument/2006/relationships/image" Target="../media/image120.png"/></Relationships>
</file>

<file path=ppt/slides/_rels/slide7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23.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4.xml"/><Relationship Id="rId1" Type="http://schemas.openxmlformats.org/officeDocument/2006/relationships/slideLayout" Target="../slideLayouts/slideLayout10.xml"/><Relationship Id="rId5" Type="http://schemas.openxmlformats.org/officeDocument/2006/relationships/image" Target="../media/image127.png"/><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a:t>Show the services</a:t>
            </a:r>
          </a:p>
        </p:txBody>
      </p:sp>
    </p:spTree>
    <p:extLst>
      <p:ext uri="{BB962C8B-B14F-4D97-AF65-F5344CB8AC3E}">
        <p14:creationId xmlns:p14="http://schemas.microsoft.com/office/powerpoint/2010/main" val="22107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23197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LOVE CONTAINERS?</a:t>
            </a:r>
          </a:p>
        </p:txBody>
      </p:sp>
      <p:grpSp>
        <p:nvGrpSpPr>
          <p:cNvPr id="40" name="Group 4">
            <a:extLst>
              <a:ext uri="{FF2B5EF4-FFF2-40B4-BE49-F238E27FC236}">
                <a16:creationId xmlns:a16="http://schemas.microsoft.com/office/drawing/2014/main" id="{EEF37623-3D3F-4B71-B54C-6F37E785D699}"/>
              </a:ext>
            </a:extLst>
          </p:cNvPr>
          <p:cNvGrpSpPr>
            <a:grpSpLocks noChangeAspect="1"/>
          </p:cNvGrpSpPr>
          <p:nvPr/>
        </p:nvGrpSpPr>
        <p:grpSpPr bwMode="auto">
          <a:xfrm>
            <a:off x="1589207" y="1966102"/>
            <a:ext cx="615100" cy="700208"/>
            <a:chOff x="1107" y="1880"/>
            <a:chExt cx="318" cy="362"/>
          </a:xfrm>
        </p:grpSpPr>
        <p:sp>
          <p:nvSpPr>
            <p:cNvPr id="42" name="Freeform 5">
              <a:extLst>
                <a:ext uri="{FF2B5EF4-FFF2-40B4-BE49-F238E27FC236}">
                  <a16:creationId xmlns:a16="http://schemas.microsoft.com/office/drawing/2014/main" id="{5DFE2FB5-C12A-45B5-8C4B-1E74E0C6C322}"/>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
              <a:extLst>
                <a:ext uri="{FF2B5EF4-FFF2-40B4-BE49-F238E27FC236}">
                  <a16:creationId xmlns:a16="http://schemas.microsoft.com/office/drawing/2014/main" id="{1B35B788-D854-4A39-BDCA-D8F440105D1A}"/>
                </a:ext>
              </a:extLst>
            </p:cNvPr>
            <p:cNvSpPr>
              <a:spLocks/>
            </p:cNvSpPr>
            <p:nvPr/>
          </p:nvSpPr>
          <p:spPr bwMode="auto">
            <a:xfrm>
              <a:off x="1179" y="2012"/>
              <a:ext cx="87" cy="147"/>
            </a:xfrm>
            <a:custGeom>
              <a:avLst/>
              <a:gdLst>
                <a:gd name="T0" fmla="*/ 87 w 87"/>
                <a:gd name="T1" fmla="*/ 49 h 147"/>
                <a:gd name="T2" fmla="*/ 87 w 87"/>
                <a:gd name="T3" fmla="*/ 147 h 147"/>
                <a:gd name="T4" fmla="*/ 0 w 87"/>
                <a:gd name="T5" fmla="*/ 98 h 147"/>
                <a:gd name="T6" fmla="*/ 0 w 87"/>
                <a:gd name="T7" fmla="*/ 0 h 147"/>
                <a:gd name="T8" fmla="*/ 87 w 87"/>
                <a:gd name="T9" fmla="*/ 49 h 147"/>
              </a:gdLst>
              <a:ahLst/>
              <a:cxnLst>
                <a:cxn ang="0">
                  <a:pos x="T0" y="T1"/>
                </a:cxn>
                <a:cxn ang="0">
                  <a:pos x="T2" y="T3"/>
                </a:cxn>
                <a:cxn ang="0">
                  <a:pos x="T4" y="T5"/>
                </a:cxn>
                <a:cxn ang="0">
                  <a:pos x="T6" y="T7"/>
                </a:cxn>
                <a:cxn ang="0">
                  <a:pos x="T8" y="T9"/>
                </a:cxn>
              </a:cxnLst>
              <a:rect l="0" t="0" r="r" b="b"/>
              <a:pathLst>
                <a:path w="87" h="147">
                  <a:moveTo>
                    <a:pt x="87" y="49"/>
                  </a:moveTo>
                  <a:lnTo>
                    <a:pt x="87" y="147"/>
                  </a:lnTo>
                  <a:lnTo>
                    <a:pt x="0" y="98"/>
                  </a:lnTo>
                  <a:lnTo>
                    <a:pt x="0" y="0"/>
                  </a:lnTo>
                  <a:lnTo>
                    <a:pt x="87"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7">
              <a:extLst>
                <a:ext uri="{FF2B5EF4-FFF2-40B4-BE49-F238E27FC236}">
                  <a16:creationId xmlns:a16="http://schemas.microsoft.com/office/drawing/2014/main" id="{52E69080-30A4-48B3-BF2A-14A43DDB7923}"/>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 name="T8" fmla="*/ 87 w 174"/>
                <a:gd name="T9" fmla="*/ 0 h 98"/>
              </a:gdLst>
              <a:ahLst/>
              <a:cxnLst>
                <a:cxn ang="0">
                  <a:pos x="T0" y="T1"/>
                </a:cxn>
                <a:cxn ang="0">
                  <a:pos x="T2" y="T3"/>
                </a:cxn>
                <a:cxn ang="0">
                  <a:pos x="T4" y="T5"/>
                </a:cxn>
                <a:cxn ang="0">
                  <a:pos x="T6" y="T7"/>
                </a:cxn>
                <a:cxn ang="0">
                  <a:pos x="T8" y="T9"/>
                </a:cxn>
              </a:cxnLst>
              <a:rect l="0" t="0" r="r" b="b"/>
              <a:pathLst>
                <a:path w="174" h="98">
                  <a:moveTo>
                    <a:pt x="87" y="0"/>
                  </a:moveTo>
                  <a:lnTo>
                    <a:pt x="174" y="49"/>
                  </a:lnTo>
                  <a:lnTo>
                    <a:pt x="87" y="98"/>
                  </a:lnTo>
                  <a:lnTo>
                    <a:pt x="0" y="49"/>
                  </a:lnTo>
                  <a:lnTo>
                    <a:pt x="87" y="0"/>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5" name="Freeform 8">
              <a:extLst>
                <a:ext uri="{FF2B5EF4-FFF2-40B4-BE49-F238E27FC236}">
                  <a16:creationId xmlns:a16="http://schemas.microsoft.com/office/drawing/2014/main" id="{B025D39A-26D6-4141-9EDC-13D76DA5E39F}"/>
                </a:ext>
              </a:extLst>
            </p:cNvPr>
            <p:cNvSpPr>
              <a:spLocks/>
            </p:cNvSpPr>
            <p:nvPr/>
          </p:nvSpPr>
          <p:spPr bwMode="auto">
            <a:xfrm>
              <a:off x="1179" y="1963"/>
              <a:ext cx="174" cy="98"/>
            </a:xfrm>
            <a:custGeom>
              <a:avLst/>
              <a:gdLst>
                <a:gd name="T0" fmla="*/ 87 w 174"/>
                <a:gd name="T1" fmla="*/ 0 h 98"/>
                <a:gd name="T2" fmla="*/ 174 w 174"/>
                <a:gd name="T3" fmla="*/ 49 h 98"/>
                <a:gd name="T4" fmla="*/ 87 w 174"/>
                <a:gd name="T5" fmla="*/ 98 h 98"/>
                <a:gd name="T6" fmla="*/ 0 w 174"/>
                <a:gd name="T7" fmla="*/ 49 h 98"/>
              </a:gdLst>
              <a:ahLst/>
              <a:cxnLst>
                <a:cxn ang="0">
                  <a:pos x="T0" y="T1"/>
                </a:cxn>
                <a:cxn ang="0">
                  <a:pos x="T2" y="T3"/>
                </a:cxn>
                <a:cxn ang="0">
                  <a:pos x="T4" y="T5"/>
                </a:cxn>
                <a:cxn ang="0">
                  <a:pos x="T6" y="T7"/>
                </a:cxn>
              </a:cxnLst>
              <a:rect l="0" t="0" r="r" b="b"/>
              <a:pathLst>
                <a:path w="174" h="98">
                  <a:moveTo>
                    <a:pt x="87" y="0"/>
                  </a:moveTo>
                  <a:lnTo>
                    <a:pt x="174" y="49"/>
                  </a:lnTo>
                  <a:lnTo>
                    <a:pt x="87" y="98"/>
                  </a:lnTo>
                  <a:lnTo>
                    <a:pt x="0" y="4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9">
              <a:extLst>
                <a:ext uri="{FF2B5EF4-FFF2-40B4-BE49-F238E27FC236}">
                  <a16:creationId xmlns:a16="http://schemas.microsoft.com/office/drawing/2014/main" id="{1FF5CB0E-BD1F-4ADD-8773-987A42C3A32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 name="T8" fmla="*/ 87 w 87"/>
                <a:gd name="T9" fmla="*/ 98 h 147"/>
              </a:gdLst>
              <a:ahLst/>
              <a:cxnLst>
                <a:cxn ang="0">
                  <a:pos x="T0" y="T1"/>
                </a:cxn>
                <a:cxn ang="0">
                  <a:pos x="T2" y="T3"/>
                </a:cxn>
                <a:cxn ang="0">
                  <a:pos x="T4" y="T5"/>
                </a:cxn>
                <a:cxn ang="0">
                  <a:pos x="T6" y="T7"/>
                </a:cxn>
                <a:cxn ang="0">
                  <a:pos x="T8" y="T9"/>
                </a:cxn>
              </a:cxnLst>
              <a:rect l="0" t="0" r="r" b="b"/>
              <a:pathLst>
                <a:path w="87" h="147">
                  <a:moveTo>
                    <a:pt x="87" y="98"/>
                  </a:moveTo>
                  <a:lnTo>
                    <a:pt x="87" y="0"/>
                  </a:lnTo>
                  <a:lnTo>
                    <a:pt x="0" y="49"/>
                  </a:lnTo>
                  <a:lnTo>
                    <a:pt x="0" y="147"/>
                  </a:lnTo>
                  <a:lnTo>
                    <a:pt x="87" y="98"/>
                  </a:lnTo>
                  <a:close/>
                </a:path>
              </a:pathLst>
            </a:custGeom>
            <a:solidFill>
              <a:schemeClr val="accent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0">
              <a:extLst>
                <a:ext uri="{FF2B5EF4-FFF2-40B4-BE49-F238E27FC236}">
                  <a16:creationId xmlns:a16="http://schemas.microsoft.com/office/drawing/2014/main" id="{2D5A28F9-DE83-4A16-91D1-30971029E53C}"/>
                </a:ext>
              </a:extLst>
            </p:cNvPr>
            <p:cNvSpPr>
              <a:spLocks/>
            </p:cNvSpPr>
            <p:nvPr/>
          </p:nvSpPr>
          <p:spPr bwMode="auto">
            <a:xfrm>
              <a:off x="1266" y="2012"/>
              <a:ext cx="87" cy="147"/>
            </a:xfrm>
            <a:custGeom>
              <a:avLst/>
              <a:gdLst>
                <a:gd name="T0" fmla="*/ 87 w 87"/>
                <a:gd name="T1" fmla="*/ 98 h 147"/>
                <a:gd name="T2" fmla="*/ 87 w 87"/>
                <a:gd name="T3" fmla="*/ 0 h 147"/>
                <a:gd name="T4" fmla="*/ 0 w 87"/>
                <a:gd name="T5" fmla="*/ 49 h 147"/>
                <a:gd name="T6" fmla="*/ 0 w 87"/>
                <a:gd name="T7" fmla="*/ 147 h 147"/>
              </a:gdLst>
              <a:ahLst/>
              <a:cxnLst>
                <a:cxn ang="0">
                  <a:pos x="T0" y="T1"/>
                </a:cxn>
                <a:cxn ang="0">
                  <a:pos x="T2" y="T3"/>
                </a:cxn>
                <a:cxn ang="0">
                  <a:pos x="T4" y="T5"/>
                </a:cxn>
                <a:cxn ang="0">
                  <a:pos x="T6" y="T7"/>
                </a:cxn>
              </a:cxnLst>
              <a:rect l="0" t="0" r="r" b="b"/>
              <a:pathLst>
                <a:path w="87" h="147">
                  <a:moveTo>
                    <a:pt x="87" y="98"/>
                  </a:moveTo>
                  <a:lnTo>
                    <a:pt x="87" y="0"/>
                  </a:lnTo>
                  <a:lnTo>
                    <a:pt x="0" y="49"/>
                  </a:lnTo>
                  <a:lnTo>
                    <a:pt x="0" y="147"/>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
              <a:extLst>
                <a:ext uri="{FF2B5EF4-FFF2-40B4-BE49-F238E27FC236}">
                  <a16:creationId xmlns:a16="http://schemas.microsoft.com/office/drawing/2014/main" id="{2A69E4DA-A9B4-47D0-B482-5ADDFF05E7DF}"/>
                </a:ext>
              </a:extLst>
            </p:cNvPr>
            <p:cNvSpPr>
              <a:spLocks/>
            </p:cNvSpPr>
            <p:nvPr/>
          </p:nvSpPr>
          <p:spPr bwMode="auto">
            <a:xfrm>
              <a:off x="1107" y="1880"/>
              <a:ext cx="318" cy="362"/>
            </a:xfrm>
            <a:custGeom>
              <a:avLst/>
              <a:gdLst>
                <a:gd name="T0" fmla="*/ 159 w 318"/>
                <a:gd name="T1" fmla="*/ 362 h 362"/>
                <a:gd name="T2" fmla="*/ 0 w 318"/>
                <a:gd name="T3" fmla="*/ 271 h 362"/>
                <a:gd name="T4" fmla="*/ 0 w 318"/>
                <a:gd name="T5" fmla="*/ 90 h 362"/>
                <a:gd name="T6" fmla="*/ 159 w 318"/>
                <a:gd name="T7" fmla="*/ 0 h 362"/>
                <a:gd name="T8" fmla="*/ 318 w 318"/>
                <a:gd name="T9" fmla="*/ 90 h 362"/>
                <a:gd name="T10" fmla="*/ 318 w 318"/>
                <a:gd name="T11" fmla="*/ 271 h 362"/>
                <a:gd name="T12" fmla="*/ 159 w 318"/>
                <a:gd name="T13" fmla="*/ 362 h 362"/>
              </a:gdLst>
              <a:ahLst/>
              <a:cxnLst>
                <a:cxn ang="0">
                  <a:pos x="T0" y="T1"/>
                </a:cxn>
                <a:cxn ang="0">
                  <a:pos x="T2" y="T3"/>
                </a:cxn>
                <a:cxn ang="0">
                  <a:pos x="T4" y="T5"/>
                </a:cxn>
                <a:cxn ang="0">
                  <a:pos x="T6" y="T7"/>
                </a:cxn>
                <a:cxn ang="0">
                  <a:pos x="T8" y="T9"/>
                </a:cxn>
                <a:cxn ang="0">
                  <a:pos x="T10" y="T11"/>
                </a:cxn>
                <a:cxn ang="0">
                  <a:pos x="T12" y="T13"/>
                </a:cxn>
              </a:cxnLst>
              <a:rect l="0" t="0" r="r" b="b"/>
              <a:pathLst>
                <a:path w="318" h="362">
                  <a:moveTo>
                    <a:pt x="159" y="362"/>
                  </a:moveTo>
                  <a:lnTo>
                    <a:pt x="0" y="271"/>
                  </a:lnTo>
                  <a:lnTo>
                    <a:pt x="0" y="90"/>
                  </a:lnTo>
                  <a:lnTo>
                    <a:pt x="159" y="0"/>
                  </a:lnTo>
                  <a:lnTo>
                    <a:pt x="318" y="90"/>
                  </a:lnTo>
                  <a:lnTo>
                    <a:pt x="318" y="271"/>
                  </a:lnTo>
                  <a:lnTo>
                    <a:pt x="159" y="362"/>
                  </a:lnTo>
                  <a:close/>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2">
              <a:extLst>
                <a:ext uri="{FF2B5EF4-FFF2-40B4-BE49-F238E27FC236}">
                  <a16:creationId xmlns:a16="http://schemas.microsoft.com/office/drawing/2014/main" id="{47A6BE2E-8A31-4B50-80AA-88CE4C06FBFB}"/>
                </a:ext>
              </a:extLst>
            </p:cNvPr>
            <p:cNvSpPr>
              <a:spLocks noEditPoints="1"/>
            </p:cNvSpPr>
            <p:nvPr/>
          </p:nvSpPr>
          <p:spPr bwMode="auto">
            <a:xfrm>
              <a:off x="1107" y="1880"/>
              <a:ext cx="318" cy="362"/>
            </a:xfrm>
            <a:custGeom>
              <a:avLst/>
              <a:gdLst>
                <a:gd name="T0" fmla="*/ 246 w 318"/>
                <a:gd name="T1" fmla="*/ 230 h 362"/>
                <a:gd name="T2" fmla="*/ 318 w 318"/>
                <a:gd name="T3" fmla="*/ 271 h 362"/>
                <a:gd name="T4" fmla="*/ 159 w 318"/>
                <a:gd name="T5" fmla="*/ 181 h 362"/>
                <a:gd name="T6" fmla="*/ 318 w 318"/>
                <a:gd name="T7" fmla="*/ 90 h 362"/>
                <a:gd name="T8" fmla="*/ 159 w 318"/>
                <a:gd name="T9" fmla="*/ 83 h 362"/>
                <a:gd name="T10" fmla="*/ 159 w 318"/>
                <a:gd name="T11" fmla="*/ 0 h 362"/>
                <a:gd name="T12" fmla="*/ 159 w 318"/>
                <a:gd name="T13" fmla="*/ 181 h 362"/>
                <a:gd name="T14" fmla="*/ 0 w 318"/>
                <a:gd name="T15" fmla="*/ 90 h 362"/>
                <a:gd name="T16" fmla="*/ 72 w 318"/>
                <a:gd name="T17" fmla="*/ 230 h 362"/>
                <a:gd name="T18" fmla="*/ 0 w 318"/>
                <a:gd name="T19" fmla="*/ 271 h 362"/>
                <a:gd name="T20" fmla="*/ 159 w 318"/>
                <a:gd name="T21" fmla="*/ 181 h 362"/>
                <a:gd name="T22" fmla="*/ 159 w 318"/>
                <a:gd name="T23" fmla="*/ 362 h 362"/>
                <a:gd name="T24" fmla="*/ 72 w 318"/>
                <a:gd name="T25" fmla="*/ 132 h 362"/>
                <a:gd name="T26" fmla="*/ 159 w 318"/>
                <a:gd name="T27" fmla="*/ 83 h 362"/>
                <a:gd name="T28" fmla="*/ 246 w 318"/>
                <a:gd name="T29" fmla="*/ 132 h 362"/>
                <a:gd name="T30" fmla="*/ 246 w 318"/>
                <a:gd name="T31" fmla="*/ 230 h 362"/>
                <a:gd name="T32" fmla="*/ 159 w 318"/>
                <a:gd name="T33" fmla="*/ 279 h 362"/>
                <a:gd name="T34" fmla="*/ 72 w 318"/>
                <a:gd name="T35" fmla="*/ 230 h 362"/>
                <a:gd name="T36" fmla="*/ 72 w 318"/>
                <a:gd name="T37" fmla="*/ 13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362">
                  <a:moveTo>
                    <a:pt x="246" y="230"/>
                  </a:moveTo>
                  <a:lnTo>
                    <a:pt x="318" y="271"/>
                  </a:lnTo>
                  <a:moveTo>
                    <a:pt x="159" y="181"/>
                  </a:moveTo>
                  <a:lnTo>
                    <a:pt x="318" y="90"/>
                  </a:lnTo>
                  <a:moveTo>
                    <a:pt x="159" y="83"/>
                  </a:moveTo>
                  <a:lnTo>
                    <a:pt x="159" y="0"/>
                  </a:lnTo>
                  <a:moveTo>
                    <a:pt x="159" y="181"/>
                  </a:moveTo>
                  <a:lnTo>
                    <a:pt x="0" y="90"/>
                  </a:lnTo>
                  <a:moveTo>
                    <a:pt x="72" y="230"/>
                  </a:moveTo>
                  <a:lnTo>
                    <a:pt x="0" y="271"/>
                  </a:lnTo>
                  <a:moveTo>
                    <a:pt x="159" y="181"/>
                  </a:moveTo>
                  <a:lnTo>
                    <a:pt x="159" y="362"/>
                  </a:lnTo>
                  <a:moveTo>
                    <a:pt x="72" y="132"/>
                  </a:moveTo>
                  <a:lnTo>
                    <a:pt x="159" y="83"/>
                  </a:lnTo>
                  <a:lnTo>
                    <a:pt x="246" y="132"/>
                  </a:lnTo>
                  <a:lnTo>
                    <a:pt x="246" y="230"/>
                  </a:lnTo>
                  <a:lnTo>
                    <a:pt x="159" y="279"/>
                  </a:lnTo>
                  <a:lnTo>
                    <a:pt x="72" y="230"/>
                  </a:lnTo>
                  <a:lnTo>
                    <a:pt x="72" y="132"/>
                  </a:ln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a:extLst>
              <a:ext uri="{FF2B5EF4-FFF2-40B4-BE49-F238E27FC236}">
                <a16:creationId xmlns:a16="http://schemas.microsoft.com/office/drawing/2014/main" id="{61460F7F-B455-4B05-94EE-B0E5EB80E01D}"/>
              </a:ext>
            </a:extLst>
          </p:cNvPr>
          <p:cNvGrpSpPr/>
          <p:nvPr/>
        </p:nvGrpSpPr>
        <p:grpSpPr>
          <a:xfrm>
            <a:off x="6769178" y="2003506"/>
            <a:ext cx="1165434" cy="625398"/>
            <a:chOff x="9073334" y="5831223"/>
            <a:chExt cx="1046773" cy="561722"/>
          </a:xfrm>
        </p:grpSpPr>
        <p:sp>
          <p:nvSpPr>
            <p:cNvPr id="56" name="Freeform: Shape 55">
              <a:extLst>
                <a:ext uri="{FF2B5EF4-FFF2-40B4-BE49-F238E27FC236}">
                  <a16:creationId xmlns:a16="http://schemas.microsoft.com/office/drawing/2014/main" id="{E50D26B6-3B3C-42A6-9E23-4DAE40688F64}"/>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57" name="Freeform: Shape 56">
              <a:extLst>
                <a:ext uri="{FF2B5EF4-FFF2-40B4-BE49-F238E27FC236}">
                  <a16:creationId xmlns:a16="http://schemas.microsoft.com/office/drawing/2014/main" id="{2F533211-11AD-4404-9746-DFA973FE5580}"/>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8" name="Freeform 7">
              <a:extLst>
                <a:ext uri="{FF2B5EF4-FFF2-40B4-BE49-F238E27FC236}">
                  <a16:creationId xmlns:a16="http://schemas.microsoft.com/office/drawing/2014/main" id="{F64D71F7-17C6-46A8-AD14-AD307B5C9BE1}"/>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59" name="Freeform 8">
              <a:extLst>
                <a:ext uri="{FF2B5EF4-FFF2-40B4-BE49-F238E27FC236}">
                  <a16:creationId xmlns:a16="http://schemas.microsoft.com/office/drawing/2014/main" id="{7915E7BA-8E2C-4B40-91B8-87BEC0A56CCB}"/>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0" name="Freeform 9">
              <a:extLst>
                <a:ext uri="{FF2B5EF4-FFF2-40B4-BE49-F238E27FC236}">
                  <a16:creationId xmlns:a16="http://schemas.microsoft.com/office/drawing/2014/main" id="{569E6910-7198-4EB4-B406-4BFA56B1DCBB}"/>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61" name="Freeform 10">
              <a:extLst>
                <a:ext uri="{FF2B5EF4-FFF2-40B4-BE49-F238E27FC236}">
                  <a16:creationId xmlns:a16="http://schemas.microsoft.com/office/drawing/2014/main" id="{68C02E4C-77FC-491A-8B59-A586B954D29B}"/>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grpSp>
        <p:nvGrpSpPr>
          <p:cNvPr id="68" name="Group 67">
            <a:extLst>
              <a:ext uri="{FF2B5EF4-FFF2-40B4-BE49-F238E27FC236}">
                <a16:creationId xmlns:a16="http://schemas.microsoft.com/office/drawing/2014/main" id="{327D47AA-64BB-4B54-8BA5-4EEB22328205}"/>
              </a:ext>
            </a:extLst>
          </p:cNvPr>
          <p:cNvGrpSpPr/>
          <p:nvPr/>
        </p:nvGrpSpPr>
        <p:grpSpPr>
          <a:xfrm>
            <a:off x="4153264" y="1899348"/>
            <a:ext cx="673714" cy="833716"/>
            <a:chOff x="3989867" y="3036816"/>
            <a:chExt cx="582133" cy="720385"/>
          </a:xfrm>
        </p:grpSpPr>
        <p:sp>
          <p:nvSpPr>
            <p:cNvPr id="64" name="Freeform 392">
              <a:extLst>
                <a:ext uri="{FF2B5EF4-FFF2-40B4-BE49-F238E27FC236}">
                  <a16:creationId xmlns:a16="http://schemas.microsoft.com/office/drawing/2014/main" id="{A3B89572-CEE0-445B-849D-818BB7BF11C7}"/>
                </a:ext>
              </a:extLst>
            </p:cNvPr>
            <p:cNvSpPr>
              <a:spLocks/>
            </p:cNvSpPr>
            <p:nvPr/>
          </p:nvSpPr>
          <p:spPr bwMode="auto">
            <a:xfrm>
              <a:off x="4026959" y="3036816"/>
              <a:ext cx="404336" cy="352529"/>
            </a:xfrm>
            <a:custGeom>
              <a:avLst/>
              <a:gdLst>
                <a:gd name="T0" fmla="*/ 569 w 969"/>
                <a:gd name="T1" fmla="*/ 0 h 846"/>
                <a:gd name="T2" fmla="*/ 0 w 969"/>
                <a:gd name="T3" fmla="*/ 362 h 846"/>
                <a:gd name="T4" fmla="*/ 469 w 969"/>
                <a:gd name="T5" fmla="*/ 846 h 846"/>
                <a:gd name="T6" fmla="*/ 504 w 969"/>
                <a:gd name="T7" fmla="*/ 550 h 846"/>
                <a:gd name="T8" fmla="*/ 815 w 969"/>
                <a:gd name="T9" fmla="*/ 627 h 846"/>
                <a:gd name="T10" fmla="*/ 969 w 969"/>
                <a:gd name="T11" fmla="*/ 426 h 846"/>
                <a:gd name="T12" fmla="*/ 535 w 969"/>
                <a:gd name="T13" fmla="*/ 284 h 846"/>
                <a:gd name="T14" fmla="*/ 569 w 969"/>
                <a:gd name="T15" fmla="*/ 0 h 8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9" h="846">
                  <a:moveTo>
                    <a:pt x="569" y="0"/>
                  </a:moveTo>
                  <a:cubicBezTo>
                    <a:pt x="0" y="362"/>
                    <a:pt x="0" y="362"/>
                    <a:pt x="0" y="362"/>
                  </a:cubicBezTo>
                  <a:cubicBezTo>
                    <a:pt x="469" y="846"/>
                    <a:pt x="469" y="846"/>
                    <a:pt x="469" y="846"/>
                  </a:cubicBezTo>
                  <a:cubicBezTo>
                    <a:pt x="504" y="550"/>
                    <a:pt x="504" y="550"/>
                    <a:pt x="504" y="550"/>
                  </a:cubicBezTo>
                  <a:cubicBezTo>
                    <a:pt x="626" y="564"/>
                    <a:pt x="728" y="592"/>
                    <a:pt x="815" y="627"/>
                  </a:cubicBezTo>
                  <a:cubicBezTo>
                    <a:pt x="969" y="426"/>
                    <a:pt x="969" y="426"/>
                    <a:pt x="969" y="426"/>
                  </a:cubicBezTo>
                  <a:cubicBezTo>
                    <a:pt x="853" y="352"/>
                    <a:pt x="706" y="304"/>
                    <a:pt x="535" y="284"/>
                  </a:cubicBezTo>
                  <a:lnTo>
                    <a:pt x="569" y="0"/>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93">
              <a:extLst>
                <a:ext uri="{FF2B5EF4-FFF2-40B4-BE49-F238E27FC236}">
                  <a16:creationId xmlns:a16="http://schemas.microsoft.com/office/drawing/2014/main" id="{FC3BCE9E-E2AC-47BD-BBA9-C388F5AAF9D8}"/>
                </a:ext>
              </a:extLst>
            </p:cNvPr>
            <p:cNvSpPr>
              <a:spLocks/>
            </p:cNvSpPr>
            <p:nvPr/>
          </p:nvSpPr>
          <p:spPr bwMode="auto">
            <a:xfrm>
              <a:off x="3996918" y="3314854"/>
              <a:ext cx="213970" cy="273440"/>
            </a:xfrm>
            <a:custGeom>
              <a:avLst/>
              <a:gdLst>
                <a:gd name="T0" fmla="*/ 36 w 513"/>
                <a:gd name="T1" fmla="*/ 0 h 656"/>
                <a:gd name="T2" fmla="*/ 355 w 513"/>
                <a:gd name="T3" fmla="*/ 656 h 656"/>
                <a:gd name="T4" fmla="*/ 513 w 513"/>
                <a:gd name="T5" fmla="*/ 449 h 656"/>
                <a:gd name="T6" fmla="*/ 36 w 513"/>
                <a:gd name="T7" fmla="*/ 0 h 656"/>
              </a:gdLst>
              <a:ahLst/>
              <a:cxnLst>
                <a:cxn ang="0">
                  <a:pos x="T0" y="T1"/>
                </a:cxn>
                <a:cxn ang="0">
                  <a:pos x="T2" y="T3"/>
                </a:cxn>
                <a:cxn ang="0">
                  <a:pos x="T4" y="T5"/>
                </a:cxn>
                <a:cxn ang="0">
                  <a:pos x="T6" y="T7"/>
                </a:cxn>
              </a:cxnLst>
              <a:rect l="0" t="0" r="r" b="b"/>
              <a:pathLst>
                <a:path w="513" h="656">
                  <a:moveTo>
                    <a:pt x="36" y="0"/>
                  </a:moveTo>
                  <a:cubicBezTo>
                    <a:pt x="0" y="301"/>
                    <a:pt x="123" y="525"/>
                    <a:pt x="355" y="656"/>
                  </a:cubicBezTo>
                  <a:cubicBezTo>
                    <a:pt x="513" y="449"/>
                    <a:pt x="513" y="449"/>
                    <a:pt x="513" y="449"/>
                  </a:cubicBezTo>
                  <a:cubicBezTo>
                    <a:pt x="116" y="305"/>
                    <a:pt x="36" y="0"/>
                    <a:pt x="36" y="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94">
              <a:extLst>
                <a:ext uri="{FF2B5EF4-FFF2-40B4-BE49-F238E27FC236}">
                  <a16:creationId xmlns:a16="http://schemas.microsoft.com/office/drawing/2014/main" id="{1100DD64-7190-4B23-B366-C730FCB4D55A}"/>
                </a:ext>
              </a:extLst>
            </p:cNvPr>
            <p:cNvSpPr>
              <a:spLocks/>
            </p:cNvSpPr>
            <p:nvPr/>
          </p:nvSpPr>
          <p:spPr bwMode="auto">
            <a:xfrm>
              <a:off x="3989867" y="3314854"/>
              <a:ext cx="545347" cy="442347"/>
            </a:xfrm>
            <a:custGeom>
              <a:avLst/>
              <a:gdLst>
                <a:gd name="T0" fmla="*/ 803 w 1307"/>
                <a:gd name="T1" fmla="*/ 512 h 1061"/>
                <a:gd name="T2" fmla="*/ 838 w 1307"/>
                <a:gd name="T3" fmla="*/ 215 h 1061"/>
                <a:gd name="T4" fmla="*/ 1307 w 1307"/>
                <a:gd name="T5" fmla="*/ 699 h 1061"/>
                <a:gd name="T6" fmla="*/ 738 w 1307"/>
                <a:gd name="T7" fmla="*/ 1061 h 1061"/>
                <a:gd name="T8" fmla="*/ 771 w 1307"/>
                <a:gd name="T9" fmla="*/ 777 h 1061"/>
                <a:gd name="T10" fmla="*/ 53 w 1307"/>
                <a:gd name="T11" fmla="*/ 0 h 1061"/>
                <a:gd name="T12" fmla="*/ 803 w 1307"/>
                <a:gd name="T13" fmla="*/ 512 h 1061"/>
              </a:gdLst>
              <a:ahLst/>
              <a:cxnLst>
                <a:cxn ang="0">
                  <a:pos x="T0" y="T1"/>
                </a:cxn>
                <a:cxn ang="0">
                  <a:pos x="T2" y="T3"/>
                </a:cxn>
                <a:cxn ang="0">
                  <a:pos x="T4" y="T5"/>
                </a:cxn>
                <a:cxn ang="0">
                  <a:pos x="T6" y="T7"/>
                </a:cxn>
                <a:cxn ang="0">
                  <a:pos x="T8" y="T9"/>
                </a:cxn>
                <a:cxn ang="0">
                  <a:pos x="T10" y="T11"/>
                </a:cxn>
                <a:cxn ang="0">
                  <a:pos x="T12" y="T13"/>
                </a:cxn>
              </a:cxnLst>
              <a:rect l="0" t="0" r="r" b="b"/>
              <a:pathLst>
                <a:path w="1307" h="1061">
                  <a:moveTo>
                    <a:pt x="803" y="512"/>
                  </a:moveTo>
                  <a:cubicBezTo>
                    <a:pt x="838" y="215"/>
                    <a:pt x="838" y="215"/>
                    <a:pt x="838" y="215"/>
                  </a:cubicBezTo>
                  <a:cubicBezTo>
                    <a:pt x="1307" y="699"/>
                    <a:pt x="1307" y="699"/>
                    <a:pt x="1307" y="699"/>
                  </a:cubicBezTo>
                  <a:cubicBezTo>
                    <a:pt x="738" y="1061"/>
                    <a:pt x="738" y="1061"/>
                    <a:pt x="738" y="1061"/>
                  </a:cubicBezTo>
                  <a:cubicBezTo>
                    <a:pt x="771" y="777"/>
                    <a:pt x="771" y="777"/>
                    <a:pt x="771" y="777"/>
                  </a:cubicBezTo>
                  <a:cubicBezTo>
                    <a:pt x="292" y="721"/>
                    <a:pt x="0" y="444"/>
                    <a:pt x="53" y="0"/>
                  </a:cubicBezTo>
                  <a:cubicBezTo>
                    <a:pt x="53" y="0"/>
                    <a:pt x="167" y="436"/>
                    <a:pt x="803" y="512"/>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67" name="Freeform 395">
              <a:extLst>
                <a:ext uri="{FF2B5EF4-FFF2-40B4-BE49-F238E27FC236}">
                  <a16:creationId xmlns:a16="http://schemas.microsoft.com/office/drawing/2014/main" id="{4155A6D0-E3C1-4A23-9495-863093F5BF5D}"/>
                </a:ext>
              </a:extLst>
            </p:cNvPr>
            <p:cNvSpPr>
              <a:spLocks/>
            </p:cNvSpPr>
            <p:nvPr/>
          </p:nvSpPr>
          <p:spPr bwMode="auto">
            <a:xfrm>
              <a:off x="4026959" y="3036816"/>
              <a:ext cx="545041" cy="442040"/>
            </a:xfrm>
            <a:custGeom>
              <a:avLst/>
              <a:gdLst>
                <a:gd name="T0" fmla="*/ 1254 w 1306"/>
                <a:gd name="T1" fmla="*/ 1061 h 1061"/>
                <a:gd name="T2" fmla="*/ 535 w 1306"/>
                <a:gd name="T3" fmla="*/ 284 h 1061"/>
                <a:gd name="T4" fmla="*/ 569 w 1306"/>
                <a:gd name="T5" fmla="*/ 0 h 1061"/>
                <a:gd name="T6" fmla="*/ 0 w 1306"/>
                <a:gd name="T7" fmla="*/ 362 h 1061"/>
                <a:gd name="T8" fmla="*/ 469 w 1306"/>
                <a:gd name="T9" fmla="*/ 846 h 1061"/>
                <a:gd name="T10" fmla="*/ 504 w 1306"/>
                <a:gd name="T11" fmla="*/ 550 h 1061"/>
                <a:gd name="T12" fmla="*/ 1254 w 1306"/>
                <a:gd name="T13" fmla="*/ 1061 h 1061"/>
              </a:gdLst>
              <a:ahLst/>
              <a:cxnLst>
                <a:cxn ang="0">
                  <a:pos x="T0" y="T1"/>
                </a:cxn>
                <a:cxn ang="0">
                  <a:pos x="T2" y="T3"/>
                </a:cxn>
                <a:cxn ang="0">
                  <a:pos x="T4" y="T5"/>
                </a:cxn>
                <a:cxn ang="0">
                  <a:pos x="T6" y="T7"/>
                </a:cxn>
                <a:cxn ang="0">
                  <a:pos x="T8" y="T9"/>
                </a:cxn>
                <a:cxn ang="0">
                  <a:pos x="T10" y="T11"/>
                </a:cxn>
                <a:cxn ang="0">
                  <a:pos x="T12" y="T13"/>
                </a:cxn>
              </a:cxnLst>
              <a:rect l="0" t="0" r="r" b="b"/>
              <a:pathLst>
                <a:path w="1306" h="1061">
                  <a:moveTo>
                    <a:pt x="1254" y="1061"/>
                  </a:moveTo>
                  <a:cubicBezTo>
                    <a:pt x="1306" y="617"/>
                    <a:pt x="1015" y="341"/>
                    <a:pt x="535" y="284"/>
                  </a:cubicBezTo>
                  <a:cubicBezTo>
                    <a:pt x="569" y="0"/>
                    <a:pt x="569" y="0"/>
                    <a:pt x="569" y="0"/>
                  </a:cubicBezTo>
                  <a:cubicBezTo>
                    <a:pt x="0" y="362"/>
                    <a:pt x="0" y="362"/>
                    <a:pt x="0" y="362"/>
                  </a:cubicBezTo>
                  <a:cubicBezTo>
                    <a:pt x="469" y="846"/>
                    <a:pt x="469" y="846"/>
                    <a:pt x="469" y="846"/>
                  </a:cubicBezTo>
                  <a:cubicBezTo>
                    <a:pt x="504" y="550"/>
                    <a:pt x="504" y="550"/>
                    <a:pt x="504" y="550"/>
                  </a:cubicBezTo>
                  <a:cubicBezTo>
                    <a:pt x="1140" y="625"/>
                    <a:pt x="1254" y="1061"/>
                    <a:pt x="1254" y="1061"/>
                  </a:cubicBezTo>
                  <a:close/>
                </a:path>
              </a:pathLst>
            </a:custGeom>
            <a:no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sp>
        <p:nvSpPr>
          <p:cNvPr id="69" name="Rectangle 68">
            <a:extLst>
              <a:ext uri="{FF2B5EF4-FFF2-40B4-BE49-F238E27FC236}">
                <a16:creationId xmlns:a16="http://schemas.microsoft.com/office/drawing/2014/main" id="{DC8EAEAF-FC1C-4211-9504-9D3719621096}"/>
              </a:ext>
            </a:extLst>
          </p:cNvPr>
          <p:cNvSpPr/>
          <p:nvPr/>
        </p:nvSpPr>
        <p:spPr>
          <a:xfrm>
            <a:off x="1265815" y="3098833"/>
            <a:ext cx="1261884" cy="369332"/>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Packaging</a:t>
            </a:r>
          </a:p>
        </p:txBody>
      </p:sp>
      <p:sp>
        <p:nvSpPr>
          <p:cNvPr id="70" name="Rectangle 69">
            <a:extLst>
              <a:ext uri="{FF2B5EF4-FFF2-40B4-BE49-F238E27FC236}">
                <a16:creationId xmlns:a16="http://schemas.microsoft.com/office/drawing/2014/main" id="{3E080A76-5201-44F4-8383-6C07B4FB68B6}"/>
              </a:ext>
            </a:extLst>
          </p:cNvPr>
          <p:cNvSpPr/>
          <p:nvPr/>
        </p:nvSpPr>
        <p:spPr>
          <a:xfrm>
            <a:off x="3860106" y="3098833"/>
            <a:ext cx="1423788" cy="369332"/>
          </a:xfrm>
          <a:prstGeom prst="rect">
            <a:avLst/>
          </a:prstGeom>
        </p:spPr>
        <p:txBody>
          <a:bodyPr wrap="none">
            <a:spAutoFit/>
          </a:bodyPr>
          <a:lstStyle/>
          <a:p>
            <a:pPr algn="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Distribution</a:t>
            </a:r>
          </a:p>
        </p:txBody>
      </p:sp>
      <p:sp>
        <p:nvSpPr>
          <p:cNvPr id="71" name="Rectangle 70">
            <a:extLst>
              <a:ext uri="{FF2B5EF4-FFF2-40B4-BE49-F238E27FC236}">
                <a16:creationId xmlns:a16="http://schemas.microsoft.com/office/drawing/2014/main" id="{37E92E0A-9F09-4786-A2D9-6144B0B716E1}"/>
              </a:ext>
            </a:extLst>
          </p:cNvPr>
          <p:cNvSpPr/>
          <p:nvPr/>
        </p:nvSpPr>
        <p:spPr>
          <a:xfrm>
            <a:off x="6565613" y="3098833"/>
            <a:ext cx="1678665" cy="646331"/>
          </a:xfrm>
          <a:prstGeom prst="rect">
            <a:avLst/>
          </a:prstGeom>
        </p:spPr>
        <p:txBody>
          <a:bodyPr wrap="none">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Immutable </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infrastructure </a:t>
            </a:r>
          </a:p>
        </p:txBody>
      </p:sp>
    </p:spTree>
    <p:extLst>
      <p:ext uri="{BB962C8B-B14F-4D97-AF65-F5344CB8AC3E}">
        <p14:creationId xmlns:p14="http://schemas.microsoft.com/office/powerpoint/2010/main" val="10746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6" presetClass="emph" presetSubtype="0" accel="100000" autoRev="1" fill="hold" nodeType="withEffect">
                                  <p:stCondLst>
                                    <p:cond delay="0"/>
                                  </p:stCondLst>
                                  <p:childTnLst>
                                    <p:animScale>
                                      <p:cBhvr>
                                        <p:cTn id="9" dur="500" fill="hold"/>
                                        <p:tgtEl>
                                          <p:spTgt spid="40"/>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3" presetClass="path" presetSubtype="0" decel="100000" fill="hold" grpId="1" nodeType="withEffect">
                                  <p:stCondLst>
                                    <p:cond delay="400"/>
                                  </p:stCondLst>
                                  <p:childTnLst>
                                    <p:animMotion origin="layout" path="M 4.44444E-6 -2.59259E-6 L 4.44444E-6 0.0821 " pathEditMode="relative" rAng="0" ptsTypes="AA">
                                      <p:cBhvr>
                                        <p:cTn id="14" dur="750" spd="-100000" fill="hold"/>
                                        <p:tgtEl>
                                          <p:spTgt spid="69"/>
                                        </p:tgtEl>
                                        <p:attrNameLst>
                                          <p:attrName>ppt_x</p:attrName>
                                          <p:attrName>ppt_y</p:attrName>
                                        </p:attrNameLst>
                                      </p:cBhvr>
                                      <p:rCtr x="0" y="4105"/>
                                    </p:animMotion>
                                  </p:childTnLst>
                                </p:cTn>
                              </p:par>
                              <p:par>
                                <p:cTn id="15" presetID="10" presetClass="entr" presetSubtype="0" fill="hold" nodeType="withEffect">
                                  <p:stCondLst>
                                    <p:cond delay="7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6" presetClass="emph" presetSubtype="0" accel="100000" autoRev="1" fill="hold" nodeType="withEffect">
                                  <p:stCondLst>
                                    <p:cond delay="200"/>
                                  </p:stCondLst>
                                  <p:childTnLst>
                                    <p:animScale>
                                      <p:cBhvr>
                                        <p:cTn id="19" dur="500" fill="hold"/>
                                        <p:tgtEl>
                                          <p:spTgt spid="68"/>
                                        </p:tgtEl>
                                      </p:cBhvr>
                                      <p:by x="50000" y="50000"/>
                                    </p:animScale>
                                  </p:childTnLst>
                                </p:cTn>
                              </p:par>
                              <p:par>
                                <p:cTn id="20" presetID="10" presetClass="entr" presetSubtype="0" fill="hold" grpId="0" nodeType="withEffect">
                                  <p:stCondLst>
                                    <p:cond delay="7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63" presetClass="path" presetSubtype="0" decel="100000" fill="hold" grpId="1" nodeType="withEffect">
                                  <p:stCondLst>
                                    <p:cond delay="600"/>
                                  </p:stCondLst>
                                  <p:childTnLst>
                                    <p:animMotion origin="layout" path="M 0 -1.60494E-6 L 0 0.0821 " pathEditMode="relative" rAng="0" ptsTypes="AA">
                                      <p:cBhvr>
                                        <p:cTn id="24" dur="750" spd="-100000" fill="hold"/>
                                        <p:tgtEl>
                                          <p:spTgt spid="70"/>
                                        </p:tgtEl>
                                        <p:attrNameLst>
                                          <p:attrName>ppt_x</p:attrName>
                                          <p:attrName>ppt_y</p:attrName>
                                        </p:attrNameLst>
                                      </p:cBhvr>
                                      <p:rCtr x="0" y="4105"/>
                                    </p:animMotion>
                                  </p:childTnLst>
                                </p:cTn>
                              </p:par>
                              <p:par>
                                <p:cTn id="25" presetID="10" presetClass="entr" presetSubtype="0" fill="hold" nodeType="withEffect">
                                  <p:stCondLst>
                                    <p:cond delay="9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6" presetClass="emph" presetSubtype="0" accel="100000" autoRev="1" fill="hold" nodeType="withEffect">
                                  <p:stCondLst>
                                    <p:cond delay="400"/>
                                  </p:stCondLst>
                                  <p:childTnLst>
                                    <p:animScale>
                                      <p:cBhvr>
                                        <p:cTn id="29" dur="500" fill="hold"/>
                                        <p:tgtEl>
                                          <p:spTgt spid="62"/>
                                        </p:tgtEl>
                                      </p:cBhvr>
                                      <p:by x="50000" y="50000"/>
                                    </p:animScale>
                                  </p:childTnLst>
                                </p:cTn>
                              </p:par>
                              <p:par>
                                <p:cTn id="30" presetID="10" presetClass="entr" presetSubtype="0" fill="hold" grpId="0"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63" presetClass="path" presetSubtype="0" decel="100000" fill="hold" grpId="1" nodeType="withEffect">
                                  <p:stCondLst>
                                    <p:cond delay="800"/>
                                  </p:stCondLst>
                                  <p:childTnLst>
                                    <p:animMotion origin="layout" path="M -2.22222E-6 -3.45679E-6 L -2.22222E-6 0.0821 " pathEditMode="relative" rAng="0" ptsTypes="AA">
                                      <p:cBhvr>
                                        <p:cTn id="34" dur="750" spd="-100000" fill="hold"/>
                                        <p:tgtEl>
                                          <p:spTgt spid="71"/>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69" grpId="1"/>
      <p:bldP spid="70" grpId="0"/>
      <p:bldP spid="70" grpId="1"/>
      <p:bldP spid="71" grpId="0"/>
      <p:bldP spid="7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CUSTOMERS ARE OUR KEY!</a:t>
            </a:r>
          </a:p>
        </p:txBody>
      </p:sp>
      <p:sp>
        <p:nvSpPr>
          <p:cNvPr id="3" name="TextBox 2"/>
          <p:cNvSpPr txBox="1"/>
          <p:nvPr/>
        </p:nvSpPr>
        <p:spPr>
          <a:xfrm>
            <a:off x="5231906" y="1786920"/>
            <a:ext cx="3268393" cy="1569660"/>
          </a:xfrm>
          <a:prstGeom prst="rect">
            <a:avLst/>
          </a:prstGeom>
          <a:noFill/>
        </p:spPr>
        <p:txBody>
          <a:bodyPr wrap="square" rtlCol="0">
            <a:spAutoFit/>
          </a:bodyPr>
          <a:lstStyle/>
          <a:p>
            <a:r>
              <a:rPr lang="en-US" sz="4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50+ </a:t>
            </a:r>
            <a:br>
              <a:rPr lang="en-US" sz="3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releases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since 2015</a:t>
            </a:r>
          </a:p>
        </p:txBody>
      </p:sp>
      <p:sp>
        <p:nvSpPr>
          <p:cNvPr id="5" name="Oval 4"/>
          <p:cNvSpPr/>
          <p:nvPr/>
        </p:nvSpPr>
        <p:spPr>
          <a:xfrm>
            <a:off x="2154800" y="2358414"/>
            <a:ext cx="1347440" cy="1387143"/>
          </a:xfrm>
          <a:prstGeom prst="ellipse">
            <a:avLst/>
          </a:prstGeom>
          <a:solidFill>
            <a:schemeClr val="bg1">
              <a:lumMod val="50000"/>
            </a:schemeClr>
          </a:solidFill>
          <a:ln w="25400" cap="flat">
            <a:solidFill>
              <a:schemeClr val="accent6"/>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19" name="Picture 18">
            <a:extLst>
              <a:ext uri="{FF2B5EF4-FFF2-40B4-BE49-F238E27FC236}">
                <a16:creationId xmlns:a16="http://schemas.microsoft.com/office/drawing/2014/main" id="{C4F4AEB6-16A2-4F4F-98FB-B22161C83FA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448019" y="2635195"/>
            <a:ext cx="761002" cy="855704"/>
          </a:xfrm>
          <a:prstGeom prst="rect">
            <a:avLst/>
          </a:prstGeom>
        </p:spPr>
      </p:pic>
      <p:sp>
        <p:nvSpPr>
          <p:cNvPr id="37" name="TextBox 36"/>
          <p:cNvSpPr txBox="1"/>
          <p:nvPr/>
        </p:nvSpPr>
        <p:spPr>
          <a:xfrm>
            <a:off x="3087746" y="1079919"/>
            <a:ext cx="793540"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Customers</a:t>
            </a:r>
          </a:p>
        </p:txBody>
      </p:sp>
      <p:sp>
        <p:nvSpPr>
          <p:cNvPr id="38" name="TextBox 37"/>
          <p:cNvSpPr txBox="1"/>
          <p:nvPr/>
        </p:nvSpPr>
        <p:spPr>
          <a:xfrm>
            <a:off x="2416635" y="1830473"/>
            <a:ext cx="560406"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Release</a:t>
            </a:r>
          </a:p>
        </p:txBody>
      </p:sp>
      <p:sp>
        <p:nvSpPr>
          <p:cNvPr id="39" name="TextBox 38"/>
          <p:cNvSpPr txBox="1"/>
          <p:nvPr/>
        </p:nvSpPr>
        <p:spPr>
          <a:xfrm>
            <a:off x="3546875" y="2790795"/>
            <a:ext cx="937721"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Feedback</a:t>
            </a:r>
            <a:r>
              <a:rPr kumimoji="0" lang="en-US" sz="1000" b="0" i="0" u="none" strike="noStrike" cap="none" spc="0" normalizeH="0" dirty="0">
                <a:ln>
                  <a:noFill/>
                </a:ln>
                <a:solidFill>
                  <a:srgbClr val="FFFFFF"/>
                </a:solidFill>
                <a:effectLst/>
                <a:uFillTx/>
                <a:sym typeface="Helvetica"/>
              </a:rPr>
              <a:t> / New Use Cases</a:t>
            </a:r>
            <a:endParaRPr kumimoji="0" lang="en-US" sz="1000" b="0" i="0" u="none" strike="noStrike" cap="none" spc="0" normalizeH="0" baseline="0" dirty="0">
              <a:ln>
                <a:noFill/>
              </a:ln>
              <a:solidFill>
                <a:srgbClr val="FFFFFF"/>
              </a:solidFill>
              <a:effectLst/>
              <a:uFillTx/>
              <a:sym typeface="Helvetica"/>
            </a:endParaRPr>
          </a:p>
        </p:txBody>
      </p:sp>
      <p:sp>
        <p:nvSpPr>
          <p:cNvPr id="40" name="TextBox 39"/>
          <p:cNvSpPr txBox="1"/>
          <p:nvPr/>
        </p:nvSpPr>
        <p:spPr>
          <a:xfrm>
            <a:off x="2513730" y="4145243"/>
            <a:ext cx="417739" cy="2462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FFFFFF"/>
                </a:solidFill>
                <a:effectLst/>
                <a:uFillTx/>
                <a:sym typeface="Helvetica"/>
              </a:rPr>
              <a:t>Learn</a:t>
            </a:r>
          </a:p>
        </p:txBody>
      </p:sp>
      <p:sp>
        <p:nvSpPr>
          <p:cNvPr id="41" name="TextBox 40"/>
          <p:cNvSpPr txBox="1"/>
          <p:nvPr/>
        </p:nvSpPr>
        <p:spPr>
          <a:xfrm>
            <a:off x="1006318" y="2783017"/>
            <a:ext cx="871918" cy="707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Experiment,</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Innovate,</a:t>
            </a:r>
          </a:p>
          <a:p>
            <a:pPr marL="0" marR="0" indent="0" algn="ctr" defTabSz="457200" rtl="0" fontAlgn="auto" latinLnBrk="0" hangingPunct="0">
              <a:lnSpc>
                <a:spcPct val="100000"/>
              </a:lnSpc>
              <a:spcBef>
                <a:spcPts val="0"/>
              </a:spcBef>
              <a:spcAft>
                <a:spcPts val="0"/>
              </a:spcAft>
              <a:buClrTx/>
              <a:buSzTx/>
              <a:buFontTx/>
              <a:buNone/>
              <a:tabLst/>
            </a:pPr>
            <a:r>
              <a:rPr lang="en-US" sz="1000" dirty="0">
                <a:solidFill>
                  <a:schemeClr val="bg1"/>
                </a:solidFill>
              </a:rPr>
              <a:t>&amp; Build Features</a:t>
            </a:r>
          </a:p>
        </p:txBody>
      </p:sp>
      <p:sp>
        <p:nvSpPr>
          <p:cNvPr id="42" name="Arc 41"/>
          <p:cNvSpPr/>
          <p:nvPr/>
        </p:nvSpPr>
        <p:spPr>
          <a:xfrm rot="16200000">
            <a:off x="1589717" y="1871796"/>
            <a:ext cx="1542092" cy="1730056"/>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3" name="Arc 42"/>
          <p:cNvSpPr/>
          <p:nvPr/>
        </p:nvSpPr>
        <p:spPr>
          <a:xfrm>
            <a:off x="2237473" y="1965778"/>
            <a:ext cx="1758271" cy="1542092"/>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4" name="Arc 43"/>
          <p:cNvSpPr/>
          <p:nvPr/>
        </p:nvSpPr>
        <p:spPr>
          <a:xfrm rot="15521876">
            <a:off x="1960834" y="1262635"/>
            <a:ext cx="2361005" cy="2355573"/>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5" name="Arc 44"/>
          <p:cNvSpPr/>
          <p:nvPr/>
        </p:nvSpPr>
        <p:spPr>
          <a:xfrm>
            <a:off x="3087746" y="1461848"/>
            <a:ext cx="984176" cy="2316768"/>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6" name="Arc 45"/>
          <p:cNvSpPr/>
          <p:nvPr/>
        </p:nvSpPr>
        <p:spPr>
          <a:xfrm rot="5607971">
            <a:off x="2398248" y="2620640"/>
            <a:ext cx="1603176" cy="1625305"/>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47" name="Arc 46"/>
          <p:cNvSpPr/>
          <p:nvPr/>
        </p:nvSpPr>
        <p:spPr>
          <a:xfrm rot="10800000">
            <a:off x="1461625" y="2646561"/>
            <a:ext cx="1603176" cy="1653520"/>
          </a:xfrm>
          <a:prstGeom prst="arc">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40214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FOCUS ON APPLICATIONS</a:t>
            </a:r>
          </a:p>
        </p:txBody>
      </p:sp>
      <p:grpSp>
        <p:nvGrpSpPr>
          <p:cNvPr id="20" name="Group 19">
            <a:extLst>
              <a:ext uri="{FF2B5EF4-FFF2-40B4-BE49-F238E27FC236}">
                <a16:creationId xmlns:a16="http://schemas.microsoft.com/office/drawing/2014/main" id="{E9801B61-C1E6-469A-A8E9-259C81438AB0}"/>
              </a:ext>
            </a:extLst>
          </p:cNvPr>
          <p:cNvGrpSpPr/>
          <p:nvPr/>
        </p:nvGrpSpPr>
        <p:grpSpPr>
          <a:xfrm>
            <a:off x="2729787" y="1192508"/>
            <a:ext cx="5477714" cy="3074412"/>
            <a:chOff x="3102612" y="1651863"/>
            <a:chExt cx="3319914" cy="1863329"/>
          </a:xfrm>
        </p:grpSpPr>
        <p:grpSp>
          <p:nvGrpSpPr>
            <p:cNvPr id="4" name="Group 3">
              <a:extLst>
                <a:ext uri="{FF2B5EF4-FFF2-40B4-BE49-F238E27FC236}">
                  <a16:creationId xmlns:a16="http://schemas.microsoft.com/office/drawing/2014/main" id="{585A45A0-916A-4347-A70A-5DD7511C905C}"/>
                </a:ext>
              </a:extLst>
            </p:cNvPr>
            <p:cNvGrpSpPr/>
            <p:nvPr/>
          </p:nvGrpSpPr>
          <p:grpSpPr>
            <a:xfrm>
              <a:off x="3102612" y="1651863"/>
              <a:ext cx="3319914" cy="1863329"/>
              <a:chOff x="3102612" y="1651863"/>
              <a:chExt cx="3319914" cy="1863329"/>
            </a:xfrm>
          </p:grpSpPr>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3102612" y="1651863"/>
                <a:ext cx="3319914" cy="1863329"/>
              </a:xfrm>
              <a:prstGeom prst="rect">
                <a:avLst/>
              </a:prstGeom>
            </p:spPr>
          </p:pic>
          <p:sp>
            <p:nvSpPr>
              <p:cNvPr id="3" name="Rectangle 2">
                <a:extLst>
                  <a:ext uri="{FF2B5EF4-FFF2-40B4-BE49-F238E27FC236}">
                    <a16:creationId xmlns:a16="http://schemas.microsoft.com/office/drawing/2014/main" id="{59DAD203-B8AA-469E-8636-42DE5272B5D6}"/>
                  </a:ext>
                </a:extLst>
              </p:cNvPr>
              <p:cNvSpPr/>
              <p:nvPr/>
            </p:nvSpPr>
            <p:spPr>
              <a:xfrm>
                <a:off x="3514013" y="1824990"/>
                <a:ext cx="943687" cy="111380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F98D28F7-119D-412D-B27D-F2C0D52D1731}"/>
                </a:ext>
              </a:extLst>
            </p:cNvPr>
            <p:cNvGrpSpPr/>
            <p:nvPr/>
          </p:nvGrpSpPr>
          <p:grpSpPr>
            <a:xfrm>
              <a:off x="3589424" y="1951914"/>
              <a:ext cx="978028" cy="841242"/>
              <a:chOff x="7311415" y="2375667"/>
              <a:chExt cx="683720" cy="557610"/>
            </a:xfrm>
          </p:grpSpPr>
          <p:sp>
            <p:nvSpPr>
              <p:cNvPr id="6" name="Freeform: Shape 225">
                <a:extLst>
                  <a:ext uri="{FF2B5EF4-FFF2-40B4-BE49-F238E27FC236}">
                    <a16:creationId xmlns:a16="http://schemas.microsoft.com/office/drawing/2014/main" id="{2BC45451-A484-4DE8-BAD7-5F646C0CDB2D}"/>
                  </a:ext>
                </a:extLst>
              </p:cNvPr>
              <p:cNvSpPr/>
              <p:nvPr/>
            </p:nvSpPr>
            <p:spPr>
              <a:xfrm>
                <a:off x="7311416" y="2375667"/>
                <a:ext cx="545485" cy="557610"/>
              </a:xfrm>
              <a:custGeom>
                <a:avLst/>
                <a:gdLst>
                  <a:gd name="connsiteX0" fmla="*/ 0 w 545485"/>
                  <a:gd name="connsiteY0" fmla="*/ 0 h 557610"/>
                  <a:gd name="connsiteX1" fmla="*/ 545485 w 545485"/>
                  <a:gd name="connsiteY1" fmla="*/ 0 h 557610"/>
                  <a:gd name="connsiteX2" fmla="*/ 118261 w 545485"/>
                  <a:gd name="connsiteY2" fmla="*/ 557610 h 557610"/>
                  <a:gd name="connsiteX3" fmla="*/ 0 w 545485"/>
                  <a:gd name="connsiteY3" fmla="*/ 557610 h 557610"/>
                </a:gdLst>
                <a:ahLst/>
                <a:cxnLst>
                  <a:cxn ang="0">
                    <a:pos x="connsiteX0" y="connsiteY0"/>
                  </a:cxn>
                  <a:cxn ang="0">
                    <a:pos x="connsiteX1" y="connsiteY1"/>
                  </a:cxn>
                  <a:cxn ang="0">
                    <a:pos x="connsiteX2" y="connsiteY2"/>
                  </a:cxn>
                  <a:cxn ang="0">
                    <a:pos x="connsiteX3" y="connsiteY3"/>
                  </a:cxn>
                </a:cxnLst>
                <a:rect l="l" t="t" r="r" b="b"/>
                <a:pathLst>
                  <a:path w="545485" h="557610">
                    <a:moveTo>
                      <a:pt x="0" y="0"/>
                    </a:moveTo>
                    <a:lnTo>
                      <a:pt x="545485" y="0"/>
                    </a:lnTo>
                    <a:lnTo>
                      <a:pt x="118261" y="557610"/>
                    </a:lnTo>
                    <a:lnTo>
                      <a:pt x="0" y="557610"/>
                    </a:lnTo>
                    <a:close/>
                  </a:path>
                </a:pathLst>
              </a:custGeom>
              <a:solidFill>
                <a:schemeClr val="accent1"/>
              </a:solidFill>
              <a:ln w="158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685800">
                  <a:defRPr/>
                </a:pPr>
                <a:endParaRPr lang="en-US" sz="750" kern="0" dirty="0">
                  <a:solidFill>
                    <a:srgbClr val="FFFFFF"/>
                  </a:solidFill>
                  <a:latin typeface="Amazon Ember Light"/>
                </a:endParaRPr>
              </a:p>
            </p:txBody>
          </p:sp>
          <p:sp>
            <p:nvSpPr>
              <p:cNvPr id="7" name="Rectangle 6">
                <a:extLst>
                  <a:ext uri="{FF2B5EF4-FFF2-40B4-BE49-F238E27FC236}">
                    <a16:creationId xmlns:a16="http://schemas.microsoft.com/office/drawing/2014/main" id="{090DA6C5-F8E8-4821-B1B3-D41F596C227E}"/>
                  </a:ext>
                </a:extLst>
              </p:cNvPr>
              <p:cNvSpPr/>
              <p:nvPr/>
            </p:nvSpPr>
            <p:spPr>
              <a:xfrm>
                <a:off x="7311415" y="2375667"/>
                <a:ext cx="683720" cy="557610"/>
              </a:xfrm>
              <a:prstGeom prst="rect">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8" name="Rectangle 7">
                <a:extLst>
                  <a:ext uri="{FF2B5EF4-FFF2-40B4-BE49-F238E27FC236}">
                    <a16:creationId xmlns:a16="http://schemas.microsoft.com/office/drawing/2014/main" id="{2B16D6C6-31F2-48B6-91B0-6C61DF8961E2}"/>
                  </a:ext>
                </a:extLst>
              </p:cNvPr>
              <p:cNvSpPr/>
              <p:nvPr/>
            </p:nvSpPr>
            <p:spPr>
              <a:xfrm>
                <a:off x="7363228" y="2443557"/>
                <a:ext cx="299598"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9" name="Rectangle 8">
                <a:extLst>
                  <a:ext uri="{FF2B5EF4-FFF2-40B4-BE49-F238E27FC236}">
                    <a16:creationId xmlns:a16="http://schemas.microsoft.com/office/drawing/2014/main" id="{C181687B-2CFD-4903-A4B0-0D9A3AE6156B}"/>
                  </a:ext>
                </a:extLst>
              </p:cNvPr>
              <p:cNvSpPr/>
              <p:nvPr/>
            </p:nvSpPr>
            <p:spPr>
              <a:xfrm>
                <a:off x="7704473" y="2443557"/>
                <a:ext cx="231705"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0" name="Rectangle 9">
                <a:extLst>
                  <a:ext uri="{FF2B5EF4-FFF2-40B4-BE49-F238E27FC236}">
                    <a16:creationId xmlns:a16="http://schemas.microsoft.com/office/drawing/2014/main" id="{2CF86C1F-2A4A-446E-8678-FAD28A4F1EC6}"/>
                  </a:ext>
                </a:extLst>
              </p:cNvPr>
              <p:cNvSpPr/>
              <p:nvPr/>
            </p:nvSpPr>
            <p:spPr>
              <a:xfrm>
                <a:off x="7363228" y="2666885"/>
                <a:ext cx="569378" cy="190901"/>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750" kern="0" dirty="0">
                  <a:solidFill>
                    <a:srgbClr val="FFFFFF"/>
                  </a:solidFill>
                  <a:latin typeface="Amazon Ember Light"/>
                </a:endParaRPr>
              </a:p>
            </p:txBody>
          </p:sp>
          <p:sp>
            <p:nvSpPr>
              <p:cNvPr id="11" name="Freeform 14">
                <a:extLst>
                  <a:ext uri="{FF2B5EF4-FFF2-40B4-BE49-F238E27FC236}">
                    <a16:creationId xmlns:a16="http://schemas.microsoft.com/office/drawing/2014/main" id="{A3FF24C1-A05C-4FF1-AFF5-58AF4D78F78E}"/>
                  </a:ext>
                </a:extLst>
              </p:cNvPr>
              <p:cNvSpPr>
                <a:spLocks/>
              </p:cNvSpPr>
              <p:nvPr/>
            </p:nvSpPr>
            <p:spPr bwMode="auto">
              <a:xfrm>
                <a:off x="7359649" y="2692532"/>
                <a:ext cx="570526" cy="146359"/>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pPr defTabSz="342900">
                  <a:defRPr/>
                </a:pPr>
                <a:endParaRPr lang="en-US" sz="1799" dirty="0">
                  <a:solidFill>
                    <a:srgbClr val="474746"/>
                  </a:solidFill>
                  <a:latin typeface="Arial"/>
                </a:endParaRPr>
              </a:p>
            </p:txBody>
          </p:sp>
          <p:grpSp>
            <p:nvGrpSpPr>
              <p:cNvPr id="12" name="Group 42">
                <a:extLst>
                  <a:ext uri="{FF2B5EF4-FFF2-40B4-BE49-F238E27FC236}">
                    <a16:creationId xmlns:a16="http://schemas.microsoft.com/office/drawing/2014/main" id="{BEC28B59-0A10-4F0F-9A15-9DCBB774B7FA}"/>
                  </a:ext>
                </a:extLst>
              </p:cNvPr>
              <p:cNvGrpSpPr>
                <a:grpSpLocks noChangeAspect="1"/>
              </p:cNvGrpSpPr>
              <p:nvPr/>
            </p:nvGrpSpPr>
            <p:grpSpPr bwMode="auto">
              <a:xfrm>
                <a:off x="7445553" y="2466987"/>
                <a:ext cx="134948" cy="131804"/>
                <a:chOff x="1786" y="551"/>
                <a:chExt cx="2189" cy="2138"/>
              </a:xfrm>
              <a:solidFill>
                <a:schemeClr val="accent1">
                  <a:lumMod val="20000"/>
                  <a:lumOff val="80000"/>
                </a:schemeClr>
              </a:solidFill>
            </p:grpSpPr>
            <p:sp>
              <p:nvSpPr>
                <p:cNvPr id="18" name="Freeform 43">
                  <a:extLst>
                    <a:ext uri="{FF2B5EF4-FFF2-40B4-BE49-F238E27FC236}">
                      <a16:creationId xmlns:a16="http://schemas.microsoft.com/office/drawing/2014/main" id="{32C19EF2-7248-4BE6-BA54-EAF7D85F72E0}"/>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9" name="Freeform 44">
                  <a:extLst>
                    <a:ext uri="{FF2B5EF4-FFF2-40B4-BE49-F238E27FC236}">
                      <a16:creationId xmlns:a16="http://schemas.microsoft.com/office/drawing/2014/main" id="{9ACE7233-AB93-46D9-A7F5-78978CBC70C0}"/>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nvGrpSpPr>
              <p:cNvPr id="13" name="Group 47">
                <a:extLst>
                  <a:ext uri="{FF2B5EF4-FFF2-40B4-BE49-F238E27FC236}">
                    <a16:creationId xmlns:a16="http://schemas.microsoft.com/office/drawing/2014/main" id="{069761D1-1466-411B-B81F-1AAB56ECD57A}"/>
                  </a:ext>
                </a:extLst>
              </p:cNvPr>
              <p:cNvGrpSpPr>
                <a:grpSpLocks noChangeAspect="1"/>
              </p:cNvGrpSpPr>
              <p:nvPr/>
            </p:nvGrpSpPr>
            <p:grpSpPr bwMode="auto">
              <a:xfrm>
                <a:off x="7733189" y="2477069"/>
                <a:ext cx="168752" cy="122767"/>
                <a:chOff x="1828" y="1064"/>
                <a:chExt cx="2066" cy="1503"/>
              </a:xfrm>
              <a:solidFill>
                <a:schemeClr val="accent1">
                  <a:lumMod val="20000"/>
                  <a:lumOff val="80000"/>
                </a:schemeClr>
              </a:solidFill>
            </p:grpSpPr>
            <p:sp>
              <p:nvSpPr>
                <p:cNvPr id="14" name="Rectangle 48">
                  <a:extLst>
                    <a:ext uri="{FF2B5EF4-FFF2-40B4-BE49-F238E27FC236}">
                      <a16:creationId xmlns:a16="http://schemas.microsoft.com/office/drawing/2014/main" id="{09A4B560-2912-4F87-8CAC-B8A042CDF4FF}"/>
                    </a:ext>
                  </a:extLst>
                </p:cNvPr>
                <p:cNvSpPr>
                  <a:spLocks noChangeArrowheads="1"/>
                </p:cNvSpPr>
                <p:nvPr/>
              </p:nvSpPr>
              <p:spPr bwMode="auto">
                <a:xfrm>
                  <a:off x="1828" y="2003"/>
                  <a:ext cx="376" cy="564"/>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5" name="Rectangle 49">
                  <a:extLst>
                    <a:ext uri="{FF2B5EF4-FFF2-40B4-BE49-F238E27FC236}">
                      <a16:creationId xmlns:a16="http://schemas.microsoft.com/office/drawing/2014/main" id="{E3E8357E-7C40-44B7-AB86-0903CEA6EE15}"/>
                    </a:ext>
                  </a:extLst>
                </p:cNvPr>
                <p:cNvSpPr>
                  <a:spLocks noChangeArrowheads="1"/>
                </p:cNvSpPr>
                <p:nvPr/>
              </p:nvSpPr>
              <p:spPr bwMode="auto">
                <a:xfrm>
                  <a:off x="2391" y="1252"/>
                  <a:ext cx="376" cy="1315"/>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6" name="Rectangle 50">
                  <a:extLst>
                    <a:ext uri="{FF2B5EF4-FFF2-40B4-BE49-F238E27FC236}">
                      <a16:creationId xmlns:a16="http://schemas.microsoft.com/office/drawing/2014/main" id="{6CC94246-578B-45F4-8ABF-6A080BD8127F}"/>
                    </a:ext>
                  </a:extLst>
                </p:cNvPr>
                <p:cNvSpPr>
                  <a:spLocks noChangeArrowheads="1"/>
                </p:cNvSpPr>
                <p:nvPr/>
              </p:nvSpPr>
              <p:spPr bwMode="auto">
                <a:xfrm>
                  <a:off x="2955" y="1628"/>
                  <a:ext cx="376" cy="939"/>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sp>
              <p:nvSpPr>
                <p:cNvPr id="17" name="Rectangle 51">
                  <a:extLst>
                    <a:ext uri="{FF2B5EF4-FFF2-40B4-BE49-F238E27FC236}">
                      <a16:creationId xmlns:a16="http://schemas.microsoft.com/office/drawing/2014/main" id="{AF13F35D-0039-45DF-AF55-0CB967877146}"/>
                    </a:ext>
                  </a:extLst>
                </p:cNvPr>
                <p:cNvSpPr>
                  <a:spLocks noChangeArrowheads="1"/>
                </p:cNvSpPr>
                <p:nvPr/>
              </p:nvSpPr>
              <p:spPr bwMode="auto">
                <a:xfrm>
                  <a:off x="3518" y="1064"/>
                  <a:ext cx="376" cy="1503"/>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900">
                    <a:defRPr/>
                  </a:pPr>
                  <a:endParaRPr lang="en-US" sz="1350" dirty="0">
                    <a:solidFill>
                      <a:srgbClr val="474746"/>
                    </a:solidFill>
                    <a:latin typeface="Arial"/>
                  </a:endParaRPr>
                </a:p>
              </p:txBody>
            </p:sp>
          </p:grpSp>
        </p:grpSp>
      </p:grpSp>
      <p:pic>
        <p:nvPicPr>
          <p:cNvPr id="22" name="Picture 21">
            <a:extLst>
              <a:ext uri="{FF2B5EF4-FFF2-40B4-BE49-F238E27FC236}">
                <a16:creationId xmlns:a16="http://schemas.microsoft.com/office/drawing/2014/main" id="{6AE8FCEA-C8D6-499D-AE68-2664C17654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10804" y="1696346"/>
            <a:ext cx="1557043" cy="1750807"/>
          </a:xfrm>
          <a:prstGeom prst="rect">
            <a:avLst/>
          </a:prstGeom>
        </p:spPr>
      </p:pic>
    </p:spTree>
    <p:extLst>
      <p:ext uri="{BB962C8B-B14F-4D97-AF65-F5344CB8AC3E}">
        <p14:creationId xmlns:p14="http://schemas.microsoft.com/office/powerpoint/2010/main" val="478029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p:txBody>
          <a:bodyPr/>
          <a:lstStyle/>
          <a:p>
            <a:r>
              <a:rPr lang="en-US" dirty="0"/>
              <a:t>AMAZON FARGATE!</a:t>
            </a:r>
          </a:p>
        </p:txBody>
      </p:sp>
    </p:spTree>
    <p:extLst>
      <p:ext uri="{BB962C8B-B14F-4D97-AF65-F5344CB8AC3E}">
        <p14:creationId xmlns:p14="http://schemas.microsoft.com/office/powerpoint/2010/main" val="1818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1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ctr"/>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450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35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72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0189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1180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2870219"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n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406015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5579" y="1480577"/>
            <a:ext cx="3364706" cy="2578008"/>
          </a:xfrm>
          <a:prstGeom prst="round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"family": “</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r>
              <a:rPr lang="en-US" sz="900" b="1" dirty="0" err="1">
                <a:solidFill>
                  <a:schemeClr val="accent2"/>
                </a:solidFill>
                <a:latin typeface="Lucida Console" panose="020B0609040504020204" pitchFamily="49" charset="0"/>
              </a:rPr>
              <a:t>containerDefinitions</a:t>
            </a:r>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t>
            </a:r>
            <a:r>
              <a:rPr lang="en-US" sz="900" b="1" dirty="0">
                <a:solidFill>
                  <a:schemeClr val="accent2"/>
                </a:solidFill>
                <a:latin typeface="Lucida Console" panose="020B0609040504020204" pitchFamily="49" charset="0"/>
              </a:rPr>
              <a:t>-frontend",</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fe</a:t>
            </a:r>
            <a:r>
              <a:rPr lang="en-US" sz="6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     "name":“</a:t>
            </a:r>
            <a:r>
              <a:rPr lang="en-US" sz="900" b="1" dirty="0" err="1">
                <a:solidFill>
                  <a:schemeClr val="accent2"/>
                </a:solidFill>
                <a:latin typeface="Lucida Console" panose="020B0609040504020204" pitchFamily="49" charset="0"/>
              </a:rPr>
              <a:t>scorekeep-api</a:t>
            </a:r>
            <a:r>
              <a:rPr lang="en-US" sz="900" b="1" dirty="0">
                <a:solidFill>
                  <a:schemeClr val="accent2"/>
                </a:solidFill>
                <a:latin typeface="Lucida Console" panose="020B0609040504020204" pitchFamily="49" charset="0"/>
              </a:rPr>
              <a:t>",</a:t>
            </a:r>
          </a:p>
          <a:p>
            <a:r>
              <a:rPr lang="en-US" sz="900" b="1" dirty="0">
                <a:solidFill>
                  <a:schemeClr val="accent2"/>
                </a:solidFill>
                <a:latin typeface="Lucida Console" panose="020B0609040504020204" pitchFamily="49" charset="0"/>
              </a:rPr>
              <a:t>     "image":</a:t>
            </a:r>
            <a:r>
              <a:rPr lang="en-US" sz="600" b="1" dirty="0">
                <a:solidFill>
                  <a:schemeClr val="accent2"/>
                </a:solidFill>
                <a:latin typeface="Lucida Console" panose="020B0609040504020204" pitchFamily="49" charset="0"/>
              </a:rPr>
              <a:t>"xxx.dkr.ecr.us-east-1.amazonaws.com/</a:t>
            </a:r>
            <a:r>
              <a:rPr lang="en-US" sz="600" b="1" dirty="0" err="1">
                <a:solidFill>
                  <a:schemeClr val="accent2"/>
                </a:solidFill>
                <a:latin typeface="Lucida Console" panose="020B0609040504020204" pitchFamily="49" charset="0"/>
              </a:rPr>
              <a:t>api</a:t>
            </a:r>
            <a:r>
              <a:rPr lang="en-US" sz="600" b="1" dirty="0">
                <a:solidFill>
                  <a:schemeClr val="accent2"/>
                </a:solidFill>
                <a:latin typeface="Lucida Console" panose="020B0609040504020204" pitchFamily="49" charset="0"/>
              </a:rPr>
              <a:t>"</a:t>
            </a:r>
            <a:endParaRPr lang="en-US" sz="900" b="1" dirty="0">
              <a:solidFill>
                <a:schemeClr val="accent2"/>
              </a:solidFill>
              <a:latin typeface="Lucida Console" panose="020B0609040504020204" pitchFamily="49" charset="0"/>
            </a:endParaRPr>
          </a:p>
          <a:p>
            <a:r>
              <a:rPr lang="en-US" sz="900" b="1" dirty="0">
                <a:solidFill>
                  <a:schemeClr val="accent2"/>
                </a:solidFill>
                <a:latin typeface="Lucida Console" panose="020B0609040504020204" pitchFamily="49" charset="0"/>
              </a:rPr>
              <a:t>    } </a:t>
            </a:r>
          </a:p>
          <a:p>
            <a:r>
              <a:rPr lang="en-US" sz="900" b="1" dirty="0">
                <a:solidFill>
                  <a:schemeClr val="accent2"/>
                </a:solidFill>
                <a:latin typeface="Lucida Console" panose="020B0609040504020204" pitchFamily="49" charset="0"/>
              </a:rPr>
              <a:t>  ]</a:t>
            </a:r>
          </a:p>
          <a:p>
            <a:r>
              <a:rPr lang="en-US" sz="9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Immutable, versioned document</a:t>
            </a:r>
          </a:p>
          <a:p>
            <a:endParaRPr lang="en-US" dirty="0">
              <a:solidFill>
                <a:schemeClr val="bg1"/>
              </a:solidFill>
            </a:endParaRPr>
          </a:p>
          <a:p>
            <a:r>
              <a:rPr lang="en-US" dirty="0">
                <a:solidFill>
                  <a:schemeClr val="bg1"/>
                </a:solidFill>
              </a:rPr>
              <a:t>Identified by </a:t>
            </a:r>
            <a:r>
              <a:rPr lang="en-US" dirty="0" err="1">
                <a:solidFill>
                  <a:schemeClr val="bg1"/>
                </a:solidFill>
              </a:rPr>
              <a:t>family:version</a:t>
            </a:r>
            <a:endParaRPr lang="en-US" dirty="0">
              <a:solidFill>
                <a:schemeClr val="bg1"/>
              </a:solidFill>
            </a:endParaRPr>
          </a:p>
          <a:p>
            <a:endParaRPr lang="en-US" dirty="0">
              <a:solidFill>
                <a:schemeClr val="bg1"/>
              </a:solidFill>
            </a:endParaRPr>
          </a:p>
          <a:p>
            <a:r>
              <a:rPr lang="en-US" dirty="0">
                <a:solidFill>
                  <a:schemeClr val="bg1"/>
                </a:solidFill>
              </a:rPr>
              <a:t>Contains a list of up to 10 container definitions</a:t>
            </a:r>
          </a:p>
          <a:p>
            <a:endParaRPr lang="en-US" dirty="0">
              <a:solidFill>
                <a:schemeClr val="bg1"/>
              </a:solidFill>
            </a:endParaRPr>
          </a:p>
          <a:p>
            <a:r>
              <a:rPr lang="en-US" dirty="0">
                <a:solidFill>
                  <a:schemeClr val="bg1"/>
                </a:solidFill>
              </a:rPr>
              <a:t>All containers are co-located on the same host</a:t>
            </a:r>
          </a:p>
          <a:p>
            <a:endParaRPr lang="en-US" dirty="0">
              <a:solidFill>
                <a:schemeClr val="bg1"/>
              </a:solidFill>
            </a:endParaRPr>
          </a:p>
          <a:p>
            <a:r>
              <a:rPr lang="en-US" dirty="0">
                <a:solidFill>
                  <a:schemeClr val="bg1"/>
                </a:solidFill>
              </a:rPr>
              <a:t>Each container definition has:</a:t>
            </a:r>
          </a:p>
          <a:p>
            <a:pPr marL="1028700" lvl="1">
              <a:buFont typeface="Arial" panose="020B0604020202020204" pitchFamily="34" charset="0"/>
              <a:buChar char="•"/>
            </a:pPr>
            <a:r>
              <a:rPr lang="en-US" dirty="0">
                <a:solidFill>
                  <a:schemeClr val="bg1"/>
                </a:solidFill>
              </a:rPr>
              <a:t>A name</a:t>
            </a:r>
          </a:p>
          <a:p>
            <a:pPr marL="1028700" lvl="1">
              <a:buFont typeface="Arial" panose="020B0604020202020204" pitchFamily="34" charset="0"/>
              <a:buChar char="•"/>
            </a:pPr>
            <a:r>
              <a:rPr lang="en-US" dirty="0">
                <a:solidFill>
                  <a:schemeClr val="bg1"/>
                </a:solidFill>
              </a:rPr>
              <a:t>Image URL (Amazon ECR or Public Images)</a:t>
            </a:r>
          </a:p>
          <a:p>
            <a:pPr marL="1028700" lvl="1">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22278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p:txBody>
          <a:bodyPr/>
          <a:lstStyle/>
          <a:p>
            <a:r>
              <a:rPr lang="en-US" dirty="0"/>
              <a:t>Show Code</a:t>
            </a:r>
          </a:p>
        </p:txBody>
      </p:sp>
    </p:spTree>
    <p:extLst>
      <p:ext uri="{BB962C8B-B14F-4D97-AF65-F5344CB8AC3E}">
        <p14:creationId xmlns:p14="http://schemas.microsoft.com/office/powerpoint/2010/main" val="150000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CodeStar</a:t>
            </a:r>
            <a:r>
              <a:rPr lang="en-US" sz="3200" dirty="0"/>
              <a:t>, </a:t>
            </a:r>
            <a:br>
              <a:rPr lang="en-US" sz="3200" dirty="0"/>
            </a:br>
            <a:r>
              <a:rPr lang="en-US" sz="3200" dirty="0"/>
              <a:t>AWS </a:t>
            </a:r>
            <a:r>
              <a:rPr lang="en-US" sz="3200" dirty="0" err="1"/>
              <a:t>CodeBuild</a:t>
            </a:r>
            <a:r>
              <a:rPr lang="en-US" sz="3200" dirty="0"/>
              <a:t> &amp;</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8" y="236671"/>
            <a:ext cx="3517751" cy="4906829"/>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Webapp</a:t>
            </a:r>
            <a:endParaRPr lang="en-US" dirty="0">
              <a:solidFill>
                <a:schemeClr val="bg1">
                  <a:lumMod val="50000"/>
                </a:schemeClr>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Browser</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a:xfrm>
            <a:off x="411647" y="1674428"/>
            <a:ext cx="7155013" cy="1250668"/>
          </a:xfrm>
        </p:spPr>
        <p:txBody>
          <a:bodyPr/>
          <a:lstStyle/>
          <a:p>
            <a:r>
              <a:rPr lang="en-US" dirty="0"/>
              <a:t>ECS/</a:t>
            </a:r>
            <a:r>
              <a:rPr lang="en-US" dirty="0" err="1"/>
              <a:t>Fargate</a:t>
            </a:r>
            <a:r>
              <a:rPr lang="en-US" dirty="0"/>
              <a:t> + </a:t>
            </a:r>
            <a:r>
              <a:rPr lang="en-US" dirty="0" err="1"/>
              <a:t>CodePipeline</a:t>
            </a:r>
            <a:r>
              <a:rPr lang="en-US" dirty="0"/>
              <a:t> Demo</a:t>
            </a:r>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AWS X-Ray</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a:t>
            </a:r>
            <a:r>
              <a:rPr lang="en-US" sz="1200" i="1" dirty="0" err="1">
                <a:solidFill>
                  <a:schemeClr val="bg1"/>
                </a:solidFill>
                <a:latin typeface="Courier" charset="0"/>
                <a:ea typeface="Courier" charset="0"/>
                <a:cs typeface="Courier" charset="0"/>
              </a:rPr>
              <a:t>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7051037" cy="1250668"/>
          </a:xfrm>
        </p:spPr>
        <p:txBody>
          <a:bodyPr/>
          <a:lstStyle/>
          <a:p>
            <a:r>
              <a:rPr lang="en-US" sz="3200" dirty="0"/>
              <a:t>Monitoring</a:t>
            </a:r>
          </a:p>
        </p:txBody>
      </p:sp>
    </p:spTree>
    <p:extLst>
      <p:ext uri="{BB962C8B-B14F-4D97-AF65-F5344CB8AC3E}">
        <p14:creationId xmlns:p14="http://schemas.microsoft.com/office/powerpoint/2010/main" val="749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r>
              <a:rPr lang="en-US" sz="1600" dirty="0"/>
              <a:t>Leverage Java EE expertise</a:t>
            </a:r>
          </a:p>
          <a:p>
            <a:r>
              <a:rPr lang="en-US" sz="1600" dirty="0"/>
              <a:t>Open standard</a:t>
            </a:r>
          </a:p>
          <a:p>
            <a:r>
              <a:rPr lang="en-US" sz="1600" dirty="0"/>
              <a:t>Microservices focus</a:t>
            </a:r>
          </a:p>
          <a:p>
            <a:r>
              <a:rPr lang="en-US" sz="1600" dirty="0"/>
              <a:t>Super Lightweight</a:t>
            </a:r>
          </a:p>
          <a:p>
            <a:r>
              <a:rPr lang="en-US" sz="16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1200" dirty="0" err="1"/>
              <a:t>Serverless</a:t>
            </a:r>
            <a:r>
              <a:rPr lang="en-US" sz="1200" dirty="0"/>
              <a:t> Architectures with AWS Lambda</a:t>
            </a:r>
          </a:p>
          <a:p>
            <a:r>
              <a:rPr lang="en-US" sz="1200" dirty="0">
                <a:hlinkClick r:id="rId2"/>
              </a:rPr>
              <a:t>https://d1.awsstatic.com/whitepapers/serverless-architectures-with-aws-lambda.pdf</a:t>
            </a:r>
            <a:endParaRPr lang="en-US" sz="1200" dirty="0"/>
          </a:p>
          <a:p>
            <a:endParaRPr lang="en-US" sz="1200" dirty="0"/>
          </a:p>
          <a:p>
            <a:r>
              <a:rPr lang="en-US" sz="1200" dirty="0"/>
              <a:t>Optimizing Enterprise Economics with Serverless Architectures </a:t>
            </a:r>
          </a:p>
          <a:p>
            <a:r>
              <a:rPr lang="en-US" sz="1200" dirty="0">
                <a:hlinkClick r:id="rId3"/>
              </a:rPr>
              <a:t>https://d0.awsstatic.com/whitepapers/optimizing-enterprise-economics-serverless-architectures.pdf</a:t>
            </a:r>
            <a:endParaRPr lang="en-US" sz="1200" dirty="0"/>
          </a:p>
          <a:p>
            <a:endParaRPr lang="en-US" sz="1200" dirty="0"/>
          </a:p>
          <a:p>
            <a:r>
              <a:rPr lang="en-US" sz="1200" dirty="0"/>
              <a:t>Serverless Applications Lens - AWS Well-Architected Framework </a:t>
            </a:r>
          </a:p>
          <a:p>
            <a:r>
              <a:rPr lang="en-US" sz="1200" dirty="0">
                <a:hlinkClick r:id="rId4"/>
              </a:rPr>
              <a:t>https://d1.awsstatic.com/whitepapers/architecture/AWS-Serverless-Applications-Lens.pdf</a:t>
            </a:r>
            <a:endParaRPr lang="en-US" sz="1200" dirty="0"/>
          </a:p>
          <a:p>
            <a:endParaRPr lang="en-US" sz="1200" dirty="0"/>
          </a:p>
          <a:p>
            <a:r>
              <a:rPr lang="en-US" sz="1200" dirty="0"/>
              <a:t>Streaming Data Solutions on AWS with Amazon Kinesis</a:t>
            </a:r>
          </a:p>
          <a:p>
            <a:r>
              <a:rPr lang="en-US" sz="1200" dirty="0">
                <a:hlinkClick r:id="rId5"/>
              </a:rPr>
              <a:t>https://d1.awsstatic.com/whitepapers/whitepaper-streaming-data-solutions-on-aws-with-amazon-kinesis.pdf</a:t>
            </a:r>
            <a:endParaRPr lang="en-US" sz="1200" dirty="0"/>
          </a:p>
          <a:p>
            <a:endParaRPr lang="en-US" sz="1200" dirty="0"/>
          </a:p>
          <a:p>
            <a:r>
              <a:rPr lang="en-US" sz="1200" dirty="0"/>
              <a:t>AWS Serverless Multi-Tier Architectures</a:t>
            </a:r>
          </a:p>
          <a:p>
            <a:r>
              <a:rPr lang="en-US" sz="1200" dirty="0">
                <a:hlinkClick r:id="rId6"/>
              </a:rPr>
              <a:t>https://d1.awsstatic.com/whitepapers/AWS_Serverless_Multi-Tier_Archiectures.pdf</a:t>
            </a:r>
            <a:endParaRPr lang="en-US" sz="1200" dirty="0"/>
          </a:p>
          <a:p>
            <a:endParaRPr lang="en-US" sz="12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More info:</a:t>
            </a:r>
            <a:br>
              <a:rPr lang="en-US" sz="2400" dirty="0"/>
            </a:br>
            <a:br>
              <a:rPr lang="en-US" sz="2400" dirty="0"/>
            </a:br>
            <a:r>
              <a:rPr lang="en-US" sz="2400" dirty="0"/>
              <a:t>https://</a:t>
            </a:r>
            <a:r>
              <a:rPr lang="en-US" sz="2400" dirty="0" err="1"/>
              <a:t>aws.amazon.com</a:t>
            </a:r>
            <a:r>
              <a:rPr lang="en-US" sz="2400" dirty="0"/>
              <a:t>/</a:t>
            </a:r>
            <a:r>
              <a:rPr lang="en-US" sz="2400" dirty="0" err="1"/>
              <a:t>serverless</a:t>
            </a:r>
            <a:r>
              <a:rPr lang="en-US" sz="2400" dirty="0"/>
              <a:t>/</a:t>
            </a:r>
            <a:br>
              <a:rPr lang="en-US" sz="2400" dirty="0"/>
            </a:br>
            <a:endParaRPr lang="en-US" sz="2400" dirty="0"/>
          </a:p>
        </p:txBody>
      </p:sp>
    </p:spTree>
    <p:extLst>
      <p:ext uri="{BB962C8B-B14F-4D97-AF65-F5344CB8AC3E}">
        <p14:creationId xmlns:p14="http://schemas.microsoft.com/office/powerpoint/2010/main" val="442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73CC57DD-8B33-4666-8E92-4FC0CF0146C9}"/>
              </a:ext>
            </a:extLst>
          </p:cNvPr>
          <p:cNvGrpSpPr/>
          <p:nvPr/>
        </p:nvGrpSpPr>
        <p:grpSpPr>
          <a:xfrm>
            <a:off x="3485826" y="819150"/>
            <a:ext cx="2172348" cy="2100763"/>
            <a:chOff x="3485826" y="819150"/>
            <a:chExt cx="2172348" cy="2100763"/>
          </a:xfrm>
        </p:grpSpPr>
        <p:sp>
          <p:nvSpPr>
            <p:cNvPr id="15" name="Freeform 6">
              <a:extLst>
                <a:ext uri="{FF2B5EF4-FFF2-40B4-BE49-F238E27FC236}">
                  <a16:creationId xmlns:a16="http://schemas.microsoft.com/office/drawing/2014/main" id="{60079F13-1F65-4C89-A9BA-A63159E8361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0C3B2D6A-FC60-4E16-AB47-8451EA97366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8">
            <a:extLst>
              <a:ext uri="{FF2B5EF4-FFF2-40B4-BE49-F238E27FC236}">
                <a16:creationId xmlns:a16="http://schemas.microsoft.com/office/drawing/2014/main" id="{C50A6A90-1094-48DC-838A-8323B5A3CE62}"/>
              </a:ext>
            </a:extLst>
          </p:cNvPr>
          <p:cNvSpPr>
            <a:spLocks noEditPoints="1"/>
          </p:cNvSpPr>
          <p:nvPr/>
        </p:nvSpPr>
        <p:spPr bwMode="auto">
          <a:xfrm>
            <a:off x="2870200" y="3410505"/>
            <a:ext cx="3403600" cy="504909"/>
          </a:xfrm>
          <a:custGeom>
            <a:avLst/>
            <a:gdLst>
              <a:gd name="T0" fmla="*/ 245 w 4486"/>
              <a:gd name="T1" fmla="*/ 606 h 666"/>
              <a:gd name="T2" fmla="*/ 126 w 4486"/>
              <a:gd name="T3" fmla="*/ 654 h 666"/>
              <a:gd name="T4" fmla="*/ 126 w 4486"/>
              <a:gd name="T5" fmla="*/ 371 h 666"/>
              <a:gd name="T6" fmla="*/ 265 w 4486"/>
              <a:gd name="T7" fmla="*/ 211 h 666"/>
              <a:gd name="T8" fmla="*/ 287 w 4486"/>
              <a:gd name="T9" fmla="*/ 460 h 666"/>
              <a:gd name="T10" fmla="*/ 705 w 4486"/>
              <a:gd name="T11" fmla="*/ 556 h 666"/>
              <a:gd name="T12" fmla="*/ 600 w 4486"/>
              <a:gd name="T13" fmla="*/ 211 h 666"/>
              <a:gd name="T14" fmla="*/ 515 w 4486"/>
              <a:gd name="T15" fmla="*/ 607 h 666"/>
              <a:gd name="T16" fmla="*/ 857 w 4486"/>
              <a:gd name="T17" fmla="*/ 639 h 666"/>
              <a:gd name="T18" fmla="*/ 1375 w 4486"/>
              <a:gd name="T19" fmla="*/ 338 h 666"/>
              <a:gd name="T20" fmla="*/ 1255 w 4486"/>
              <a:gd name="T21" fmla="*/ 649 h 666"/>
              <a:gd name="T22" fmla="*/ 1015 w 4486"/>
              <a:gd name="T23" fmla="*/ 650 h 666"/>
              <a:gd name="T24" fmla="*/ 1102 w 4486"/>
              <a:gd name="T25" fmla="*/ 221 h 666"/>
              <a:gd name="T26" fmla="*/ 1338 w 4486"/>
              <a:gd name="T27" fmla="*/ 265 h 666"/>
              <a:gd name="T28" fmla="*/ 1132 w 4486"/>
              <a:gd name="T29" fmla="*/ 313 h 666"/>
              <a:gd name="T30" fmla="*/ 1156 w 4486"/>
              <a:gd name="T31" fmla="*/ 558 h 666"/>
              <a:gd name="T32" fmla="*/ 1880 w 4486"/>
              <a:gd name="T33" fmla="*/ 427 h 666"/>
              <a:gd name="T34" fmla="*/ 1629 w 4486"/>
              <a:gd name="T35" fmla="*/ 535 h 666"/>
              <a:gd name="T36" fmla="*/ 1854 w 4486"/>
              <a:gd name="T37" fmla="*/ 638 h 666"/>
              <a:gd name="T38" fmla="*/ 1698 w 4486"/>
              <a:gd name="T39" fmla="*/ 666 h 666"/>
              <a:gd name="T40" fmla="*/ 1464 w 4486"/>
              <a:gd name="T41" fmla="*/ 436 h 666"/>
              <a:gd name="T42" fmla="*/ 1676 w 4486"/>
              <a:gd name="T43" fmla="*/ 199 h 666"/>
              <a:gd name="T44" fmla="*/ 1738 w 4486"/>
              <a:gd name="T45" fmla="*/ 330 h 666"/>
              <a:gd name="T46" fmla="*/ 1616 w 4486"/>
              <a:gd name="T47" fmla="*/ 329 h 666"/>
              <a:gd name="T48" fmla="*/ 2212 w 4486"/>
              <a:gd name="T49" fmla="*/ 207 h 666"/>
              <a:gd name="T50" fmla="*/ 1977 w 4486"/>
              <a:gd name="T51" fmla="*/ 235 h 666"/>
              <a:gd name="T52" fmla="*/ 2127 w 4486"/>
              <a:gd name="T53" fmla="*/ 311 h 666"/>
              <a:gd name="T54" fmla="*/ 2244 w 4486"/>
              <a:gd name="T55" fmla="*/ 322 h 666"/>
              <a:gd name="T56" fmla="*/ 2674 w 4486"/>
              <a:gd name="T57" fmla="*/ 257 h 666"/>
              <a:gd name="T58" fmla="*/ 2332 w 4486"/>
              <a:gd name="T59" fmla="*/ 226 h 666"/>
              <a:gd name="T60" fmla="*/ 2485 w 4486"/>
              <a:gd name="T61" fmla="*/ 310 h 666"/>
              <a:gd name="T62" fmla="*/ 2589 w 4486"/>
              <a:gd name="T63" fmla="*/ 654 h 666"/>
              <a:gd name="T64" fmla="*/ 2674 w 4486"/>
              <a:gd name="T65" fmla="*/ 257 h 666"/>
              <a:gd name="T66" fmla="*/ 3222 w 4486"/>
              <a:gd name="T67" fmla="*/ 474 h 666"/>
              <a:gd name="T68" fmla="*/ 3127 w 4486"/>
              <a:gd name="T69" fmla="*/ 552 h 666"/>
              <a:gd name="T70" fmla="*/ 3133 w 4486"/>
              <a:gd name="T71" fmla="*/ 657 h 666"/>
              <a:gd name="T72" fmla="*/ 2865 w 4486"/>
              <a:gd name="T73" fmla="*/ 600 h 666"/>
              <a:gd name="T74" fmla="*/ 2874 w 4486"/>
              <a:gd name="T75" fmla="*/ 259 h 666"/>
              <a:gd name="T76" fmla="*/ 3103 w 4486"/>
              <a:gd name="T77" fmla="*/ 388 h 666"/>
              <a:gd name="T78" fmla="*/ 3022 w 4486"/>
              <a:gd name="T79" fmla="*/ 303 h 666"/>
              <a:gd name="T80" fmla="*/ 2937 w 4486"/>
              <a:gd name="T81" fmla="*/ 388 h 666"/>
              <a:gd name="T82" fmla="*/ 3456 w 4486"/>
              <a:gd name="T83" fmla="*/ 535 h 666"/>
              <a:gd name="T84" fmla="*/ 3594 w 4486"/>
              <a:gd name="T85" fmla="*/ 211 h 666"/>
              <a:gd name="T86" fmla="*/ 3317 w 4486"/>
              <a:gd name="T87" fmla="*/ 473 h 666"/>
              <a:gd name="T88" fmla="*/ 3492 w 4486"/>
              <a:gd name="T89" fmla="*/ 664 h 666"/>
              <a:gd name="T90" fmla="*/ 3554 w 4486"/>
              <a:gd name="T91" fmla="*/ 555 h 666"/>
              <a:gd name="T92" fmla="*/ 4071 w 4486"/>
              <a:gd name="T93" fmla="*/ 474 h 666"/>
              <a:gd name="T94" fmla="*/ 3976 w 4486"/>
              <a:gd name="T95" fmla="*/ 552 h 666"/>
              <a:gd name="T96" fmla="*/ 3983 w 4486"/>
              <a:gd name="T97" fmla="*/ 657 h 666"/>
              <a:gd name="T98" fmla="*/ 3714 w 4486"/>
              <a:gd name="T99" fmla="*/ 600 h 666"/>
              <a:gd name="T100" fmla="*/ 3723 w 4486"/>
              <a:gd name="T101" fmla="*/ 259 h 666"/>
              <a:gd name="T102" fmla="*/ 3952 w 4486"/>
              <a:gd name="T103" fmla="*/ 388 h 666"/>
              <a:gd name="T104" fmla="*/ 3872 w 4486"/>
              <a:gd name="T105" fmla="*/ 303 h 666"/>
              <a:gd name="T106" fmla="*/ 3786 w 4486"/>
              <a:gd name="T107" fmla="*/ 388 h 666"/>
              <a:gd name="T108" fmla="*/ 4415 w 4486"/>
              <a:gd name="T109" fmla="*/ 414 h 666"/>
              <a:gd name="T110" fmla="*/ 4283 w 4486"/>
              <a:gd name="T111" fmla="*/ 347 h 666"/>
              <a:gd name="T112" fmla="*/ 4445 w 4486"/>
              <a:gd name="T113" fmla="*/ 320 h 666"/>
              <a:gd name="T114" fmla="*/ 4203 w 4486"/>
              <a:gd name="T115" fmla="*/ 235 h 666"/>
              <a:gd name="T116" fmla="*/ 4232 w 4486"/>
              <a:gd name="T117" fmla="*/ 456 h 666"/>
              <a:gd name="T118" fmla="*/ 4347 w 4486"/>
              <a:gd name="T119" fmla="*/ 557 h 666"/>
              <a:gd name="T120" fmla="*/ 4298 w 4486"/>
              <a:gd name="T121" fmla="*/ 564 h 666"/>
              <a:gd name="T122" fmla="*/ 4145 w 4486"/>
              <a:gd name="T123" fmla="*/ 639 h 666"/>
              <a:gd name="T124" fmla="*/ 4486 w 4486"/>
              <a:gd name="T125" fmla="*/ 53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6" h="666">
                <a:moveTo>
                  <a:pt x="385" y="593"/>
                </a:moveTo>
                <a:cubicBezTo>
                  <a:pt x="399" y="615"/>
                  <a:pt x="411" y="636"/>
                  <a:pt x="421" y="654"/>
                </a:cubicBezTo>
                <a:cubicBezTo>
                  <a:pt x="276" y="654"/>
                  <a:pt x="276" y="654"/>
                  <a:pt x="276" y="654"/>
                </a:cubicBezTo>
                <a:cubicBezTo>
                  <a:pt x="267" y="640"/>
                  <a:pt x="257" y="624"/>
                  <a:pt x="245" y="606"/>
                </a:cubicBezTo>
                <a:cubicBezTo>
                  <a:pt x="234" y="588"/>
                  <a:pt x="222" y="570"/>
                  <a:pt x="209" y="553"/>
                </a:cubicBezTo>
                <a:cubicBezTo>
                  <a:pt x="196" y="535"/>
                  <a:pt x="182" y="518"/>
                  <a:pt x="168" y="502"/>
                </a:cubicBezTo>
                <a:cubicBezTo>
                  <a:pt x="154" y="485"/>
                  <a:pt x="140" y="472"/>
                  <a:pt x="126" y="460"/>
                </a:cubicBezTo>
                <a:cubicBezTo>
                  <a:pt x="126" y="654"/>
                  <a:pt x="126" y="654"/>
                  <a:pt x="126" y="654"/>
                </a:cubicBezTo>
                <a:cubicBezTo>
                  <a:pt x="0" y="654"/>
                  <a:pt x="0" y="654"/>
                  <a:pt x="0" y="654"/>
                </a:cubicBezTo>
                <a:cubicBezTo>
                  <a:pt x="0" y="20"/>
                  <a:pt x="0" y="20"/>
                  <a:pt x="0" y="20"/>
                </a:cubicBezTo>
                <a:cubicBezTo>
                  <a:pt x="126" y="0"/>
                  <a:pt x="126" y="0"/>
                  <a:pt x="126" y="0"/>
                </a:cubicBezTo>
                <a:cubicBezTo>
                  <a:pt x="126" y="371"/>
                  <a:pt x="126" y="371"/>
                  <a:pt x="126" y="371"/>
                </a:cubicBezTo>
                <a:cubicBezTo>
                  <a:pt x="138" y="358"/>
                  <a:pt x="151" y="344"/>
                  <a:pt x="163" y="329"/>
                </a:cubicBezTo>
                <a:cubicBezTo>
                  <a:pt x="177" y="314"/>
                  <a:pt x="190" y="300"/>
                  <a:pt x="202" y="286"/>
                </a:cubicBezTo>
                <a:cubicBezTo>
                  <a:pt x="215" y="271"/>
                  <a:pt x="226" y="258"/>
                  <a:pt x="237" y="245"/>
                </a:cubicBezTo>
                <a:cubicBezTo>
                  <a:pt x="248" y="232"/>
                  <a:pt x="258" y="220"/>
                  <a:pt x="265" y="211"/>
                </a:cubicBezTo>
                <a:cubicBezTo>
                  <a:pt x="415" y="211"/>
                  <a:pt x="415" y="211"/>
                  <a:pt x="415" y="211"/>
                </a:cubicBezTo>
                <a:cubicBezTo>
                  <a:pt x="385" y="245"/>
                  <a:pt x="356" y="278"/>
                  <a:pt x="327" y="310"/>
                </a:cubicBezTo>
                <a:cubicBezTo>
                  <a:pt x="299" y="340"/>
                  <a:pt x="268" y="372"/>
                  <a:pt x="234" y="406"/>
                </a:cubicBezTo>
                <a:cubicBezTo>
                  <a:pt x="251" y="421"/>
                  <a:pt x="269" y="439"/>
                  <a:pt x="287" y="460"/>
                </a:cubicBezTo>
                <a:cubicBezTo>
                  <a:pt x="304" y="481"/>
                  <a:pt x="322" y="503"/>
                  <a:pt x="339" y="525"/>
                </a:cubicBezTo>
                <a:cubicBezTo>
                  <a:pt x="356" y="548"/>
                  <a:pt x="371" y="570"/>
                  <a:pt x="385" y="593"/>
                </a:cubicBezTo>
                <a:close/>
                <a:moveTo>
                  <a:pt x="732" y="553"/>
                </a:moveTo>
                <a:cubicBezTo>
                  <a:pt x="724" y="554"/>
                  <a:pt x="715" y="555"/>
                  <a:pt x="705" y="556"/>
                </a:cubicBezTo>
                <a:cubicBezTo>
                  <a:pt x="695" y="557"/>
                  <a:pt x="685" y="557"/>
                  <a:pt x="676" y="557"/>
                </a:cubicBezTo>
                <a:cubicBezTo>
                  <a:pt x="647" y="557"/>
                  <a:pt x="627" y="548"/>
                  <a:pt x="616" y="530"/>
                </a:cubicBezTo>
                <a:cubicBezTo>
                  <a:pt x="606" y="512"/>
                  <a:pt x="600" y="483"/>
                  <a:pt x="600" y="443"/>
                </a:cubicBezTo>
                <a:cubicBezTo>
                  <a:pt x="600" y="211"/>
                  <a:pt x="600" y="211"/>
                  <a:pt x="600" y="211"/>
                </a:cubicBezTo>
                <a:cubicBezTo>
                  <a:pt x="475" y="211"/>
                  <a:pt x="475" y="211"/>
                  <a:pt x="475" y="211"/>
                </a:cubicBezTo>
                <a:cubicBezTo>
                  <a:pt x="475" y="458"/>
                  <a:pt x="475" y="458"/>
                  <a:pt x="475" y="458"/>
                </a:cubicBezTo>
                <a:cubicBezTo>
                  <a:pt x="475" y="488"/>
                  <a:pt x="478" y="516"/>
                  <a:pt x="484" y="541"/>
                </a:cubicBezTo>
                <a:cubicBezTo>
                  <a:pt x="490" y="567"/>
                  <a:pt x="501" y="588"/>
                  <a:pt x="515" y="607"/>
                </a:cubicBezTo>
                <a:cubicBezTo>
                  <a:pt x="530" y="625"/>
                  <a:pt x="549" y="639"/>
                  <a:pt x="574" y="649"/>
                </a:cubicBezTo>
                <a:cubicBezTo>
                  <a:pt x="599" y="659"/>
                  <a:pt x="631" y="664"/>
                  <a:pt x="669" y="664"/>
                </a:cubicBezTo>
                <a:cubicBezTo>
                  <a:pt x="706" y="664"/>
                  <a:pt x="741" y="662"/>
                  <a:pt x="775" y="656"/>
                </a:cubicBezTo>
                <a:cubicBezTo>
                  <a:pt x="808" y="651"/>
                  <a:pt x="836" y="645"/>
                  <a:pt x="857" y="639"/>
                </a:cubicBezTo>
                <a:cubicBezTo>
                  <a:pt x="857" y="211"/>
                  <a:pt x="857" y="211"/>
                  <a:pt x="857" y="211"/>
                </a:cubicBezTo>
                <a:cubicBezTo>
                  <a:pt x="732" y="211"/>
                  <a:pt x="732" y="211"/>
                  <a:pt x="732" y="211"/>
                </a:cubicBezTo>
                <a:lnTo>
                  <a:pt x="732" y="553"/>
                </a:lnTo>
                <a:close/>
                <a:moveTo>
                  <a:pt x="1375" y="338"/>
                </a:moveTo>
                <a:cubicBezTo>
                  <a:pt x="1384" y="366"/>
                  <a:pt x="1388" y="398"/>
                  <a:pt x="1388" y="433"/>
                </a:cubicBezTo>
                <a:cubicBezTo>
                  <a:pt x="1388" y="468"/>
                  <a:pt x="1383" y="500"/>
                  <a:pt x="1372" y="529"/>
                </a:cubicBezTo>
                <a:cubicBezTo>
                  <a:pt x="1362" y="557"/>
                  <a:pt x="1347" y="582"/>
                  <a:pt x="1327" y="602"/>
                </a:cubicBezTo>
                <a:cubicBezTo>
                  <a:pt x="1308" y="622"/>
                  <a:pt x="1284" y="638"/>
                  <a:pt x="1255" y="649"/>
                </a:cubicBezTo>
                <a:cubicBezTo>
                  <a:pt x="1226" y="660"/>
                  <a:pt x="1194" y="665"/>
                  <a:pt x="1157" y="665"/>
                </a:cubicBezTo>
                <a:cubicBezTo>
                  <a:pt x="1142" y="665"/>
                  <a:pt x="1126" y="664"/>
                  <a:pt x="1109" y="663"/>
                </a:cubicBezTo>
                <a:cubicBezTo>
                  <a:pt x="1093" y="662"/>
                  <a:pt x="1077" y="660"/>
                  <a:pt x="1060" y="658"/>
                </a:cubicBezTo>
                <a:cubicBezTo>
                  <a:pt x="1045" y="655"/>
                  <a:pt x="1029" y="653"/>
                  <a:pt x="1015" y="650"/>
                </a:cubicBezTo>
                <a:cubicBezTo>
                  <a:pt x="1000" y="647"/>
                  <a:pt x="987" y="643"/>
                  <a:pt x="976" y="640"/>
                </a:cubicBezTo>
                <a:cubicBezTo>
                  <a:pt x="976" y="20"/>
                  <a:pt x="976" y="20"/>
                  <a:pt x="976" y="20"/>
                </a:cubicBezTo>
                <a:cubicBezTo>
                  <a:pt x="1102" y="0"/>
                  <a:pt x="1102" y="0"/>
                  <a:pt x="1102" y="0"/>
                </a:cubicBezTo>
                <a:cubicBezTo>
                  <a:pt x="1102" y="221"/>
                  <a:pt x="1102" y="221"/>
                  <a:pt x="1102" y="221"/>
                </a:cubicBezTo>
                <a:cubicBezTo>
                  <a:pt x="1116" y="215"/>
                  <a:pt x="1130" y="210"/>
                  <a:pt x="1145" y="207"/>
                </a:cubicBezTo>
                <a:cubicBezTo>
                  <a:pt x="1161" y="203"/>
                  <a:pt x="1177" y="202"/>
                  <a:pt x="1194" y="202"/>
                </a:cubicBezTo>
                <a:cubicBezTo>
                  <a:pt x="1226" y="202"/>
                  <a:pt x="1254" y="207"/>
                  <a:pt x="1278" y="219"/>
                </a:cubicBezTo>
                <a:cubicBezTo>
                  <a:pt x="1302" y="229"/>
                  <a:pt x="1322" y="245"/>
                  <a:pt x="1338" y="265"/>
                </a:cubicBezTo>
                <a:cubicBezTo>
                  <a:pt x="1355" y="285"/>
                  <a:pt x="1367" y="310"/>
                  <a:pt x="1375" y="338"/>
                </a:cubicBezTo>
                <a:close/>
                <a:moveTo>
                  <a:pt x="1260" y="429"/>
                </a:moveTo>
                <a:cubicBezTo>
                  <a:pt x="1260" y="348"/>
                  <a:pt x="1230" y="308"/>
                  <a:pt x="1171" y="308"/>
                </a:cubicBezTo>
                <a:cubicBezTo>
                  <a:pt x="1158" y="308"/>
                  <a:pt x="1145" y="310"/>
                  <a:pt x="1132" y="313"/>
                </a:cubicBezTo>
                <a:cubicBezTo>
                  <a:pt x="1120" y="316"/>
                  <a:pt x="1109" y="320"/>
                  <a:pt x="1102" y="326"/>
                </a:cubicBezTo>
                <a:cubicBezTo>
                  <a:pt x="1102" y="554"/>
                  <a:pt x="1102" y="554"/>
                  <a:pt x="1102" y="554"/>
                </a:cubicBezTo>
                <a:cubicBezTo>
                  <a:pt x="1108" y="555"/>
                  <a:pt x="1116" y="556"/>
                  <a:pt x="1125" y="557"/>
                </a:cubicBezTo>
                <a:cubicBezTo>
                  <a:pt x="1135" y="558"/>
                  <a:pt x="1145" y="558"/>
                  <a:pt x="1156" y="558"/>
                </a:cubicBezTo>
                <a:cubicBezTo>
                  <a:pt x="1191" y="558"/>
                  <a:pt x="1216" y="546"/>
                  <a:pt x="1234" y="523"/>
                </a:cubicBezTo>
                <a:cubicBezTo>
                  <a:pt x="1251" y="499"/>
                  <a:pt x="1260" y="468"/>
                  <a:pt x="1260" y="429"/>
                </a:cubicBezTo>
                <a:close/>
                <a:moveTo>
                  <a:pt x="1825" y="257"/>
                </a:moveTo>
                <a:cubicBezTo>
                  <a:pt x="1862" y="295"/>
                  <a:pt x="1880" y="352"/>
                  <a:pt x="1880" y="427"/>
                </a:cubicBezTo>
                <a:cubicBezTo>
                  <a:pt x="1880" y="434"/>
                  <a:pt x="1880" y="442"/>
                  <a:pt x="1879" y="451"/>
                </a:cubicBezTo>
                <a:cubicBezTo>
                  <a:pt x="1878" y="460"/>
                  <a:pt x="1878" y="467"/>
                  <a:pt x="1877" y="474"/>
                </a:cubicBezTo>
                <a:cubicBezTo>
                  <a:pt x="1592" y="474"/>
                  <a:pt x="1592" y="474"/>
                  <a:pt x="1592" y="474"/>
                </a:cubicBezTo>
                <a:cubicBezTo>
                  <a:pt x="1595" y="500"/>
                  <a:pt x="1607" y="520"/>
                  <a:pt x="1629" y="535"/>
                </a:cubicBezTo>
                <a:cubicBezTo>
                  <a:pt x="1650" y="551"/>
                  <a:pt x="1679" y="558"/>
                  <a:pt x="1715" y="558"/>
                </a:cubicBezTo>
                <a:cubicBezTo>
                  <a:pt x="1738" y="558"/>
                  <a:pt x="1760" y="556"/>
                  <a:pt x="1782" y="552"/>
                </a:cubicBezTo>
                <a:cubicBezTo>
                  <a:pt x="1805" y="548"/>
                  <a:pt x="1823" y="542"/>
                  <a:pt x="1837" y="536"/>
                </a:cubicBezTo>
                <a:cubicBezTo>
                  <a:pt x="1854" y="638"/>
                  <a:pt x="1854" y="638"/>
                  <a:pt x="1854" y="638"/>
                </a:cubicBezTo>
                <a:cubicBezTo>
                  <a:pt x="1847" y="642"/>
                  <a:pt x="1838" y="645"/>
                  <a:pt x="1827" y="648"/>
                </a:cubicBezTo>
                <a:cubicBezTo>
                  <a:pt x="1815" y="652"/>
                  <a:pt x="1803" y="654"/>
                  <a:pt x="1789" y="657"/>
                </a:cubicBezTo>
                <a:cubicBezTo>
                  <a:pt x="1775" y="660"/>
                  <a:pt x="1761" y="662"/>
                  <a:pt x="1745" y="663"/>
                </a:cubicBezTo>
                <a:cubicBezTo>
                  <a:pt x="1729" y="665"/>
                  <a:pt x="1714" y="666"/>
                  <a:pt x="1698" y="666"/>
                </a:cubicBezTo>
                <a:cubicBezTo>
                  <a:pt x="1658" y="666"/>
                  <a:pt x="1623" y="660"/>
                  <a:pt x="1593" y="648"/>
                </a:cubicBezTo>
                <a:cubicBezTo>
                  <a:pt x="1564" y="637"/>
                  <a:pt x="1540" y="620"/>
                  <a:pt x="1520" y="600"/>
                </a:cubicBezTo>
                <a:cubicBezTo>
                  <a:pt x="1501" y="579"/>
                  <a:pt x="1487" y="555"/>
                  <a:pt x="1477" y="527"/>
                </a:cubicBezTo>
                <a:cubicBezTo>
                  <a:pt x="1468" y="499"/>
                  <a:pt x="1464" y="469"/>
                  <a:pt x="1464" y="436"/>
                </a:cubicBezTo>
                <a:cubicBezTo>
                  <a:pt x="1464" y="397"/>
                  <a:pt x="1469" y="362"/>
                  <a:pt x="1481" y="333"/>
                </a:cubicBezTo>
                <a:cubicBezTo>
                  <a:pt x="1494" y="303"/>
                  <a:pt x="1510" y="279"/>
                  <a:pt x="1529" y="259"/>
                </a:cubicBezTo>
                <a:cubicBezTo>
                  <a:pt x="1549" y="239"/>
                  <a:pt x="1571" y="224"/>
                  <a:pt x="1597" y="214"/>
                </a:cubicBezTo>
                <a:cubicBezTo>
                  <a:pt x="1623" y="204"/>
                  <a:pt x="1649" y="199"/>
                  <a:pt x="1676" y="199"/>
                </a:cubicBezTo>
                <a:cubicBezTo>
                  <a:pt x="1739" y="199"/>
                  <a:pt x="1789" y="219"/>
                  <a:pt x="1825" y="257"/>
                </a:cubicBezTo>
                <a:close/>
                <a:moveTo>
                  <a:pt x="1758" y="388"/>
                </a:moveTo>
                <a:cubicBezTo>
                  <a:pt x="1758" y="377"/>
                  <a:pt x="1756" y="367"/>
                  <a:pt x="1753" y="357"/>
                </a:cubicBezTo>
                <a:cubicBezTo>
                  <a:pt x="1750" y="347"/>
                  <a:pt x="1745" y="338"/>
                  <a:pt x="1738" y="330"/>
                </a:cubicBezTo>
                <a:cubicBezTo>
                  <a:pt x="1732" y="322"/>
                  <a:pt x="1724" y="315"/>
                  <a:pt x="1714" y="310"/>
                </a:cubicBezTo>
                <a:cubicBezTo>
                  <a:pt x="1704" y="305"/>
                  <a:pt x="1692" y="303"/>
                  <a:pt x="1678" y="303"/>
                </a:cubicBezTo>
                <a:cubicBezTo>
                  <a:pt x="1664" y="303"/>
                  <a:pt x="1651" y="305"/>
                  <a:pt x="1641" y="310"/>
                </a:cubicBezTo>
                <a:cubicBezTo>
                  <a:pt x="1631" y="315"/>
                  <a:pt x="1623" y="321"/>
                  <a:pt x="1616" y="329"/>
                </a:cubicBezTo>
                <a:cubicBezTo>
                  <a:pt x="1609" y="337"/>
                  <a:pt x="1604" y="346"/>
                  <a:pt x="1600" y="357"/>
                </a:cubicBezTo>
                <a:cubicBezTo>
                  <a:pt x="1597" y="367"/>
                  <a:pt x="1594" y="377"/>
                  <a:pt x="1592" y="388"/>
                </a:cubicBezTo>
                <a:lnTo>
                  <a:pt x="1758" y="388"/>
                </a:lnTo>
                <a:close/>
                <a:moveTo>
                  <a:pt x="2212" y="207"/>
                </a:moveTo>
                <a:cubicBezTo>
                  <a:pt x="2202" y="205"/>
                  <a:pt x="2193" y="204"/>
                  <a:pt x="2183" y="203"/>
                </a:cubicBezTo>
                <a:cubicBezTo>
                  <a:pt x="2174" y="202"/>
                  <a:pt x="2165" y="202"/>
                  <a:pt x="2159" y="202"/>
                </a:cubicBezTo>
                <a:cubicBezTo>
                  <a:pt x="2121" y="202"/>
                  <a:pt x="2087" y="205"/>
                  <a:pt x="2056" y="213"/>
                </a:cubicBezTo>
                <a:cubicBezTo>
                  <a:pt x="2026" y="219"/>
                  <a:pt x="1999" y="227"/>
                  <a:pt x="1977" y="235"/>
                </a:cubicBezTo>
                <a:cubicBezTo>
                  <a:pt x="1977" y="654"/>
                  <a:pt x="1977" y="654"/>
                  <a:pt x="1977" y="654"/>
                </a:cubicBezTo>
                <a:cubicBezTo>
                  <a:pt x="2102" y="654"/>
                  <a:pt x="2102" y="654"/>
                  <a:pt x="2102" y="654"/>
                </a:cubicBezTo>
                <a:cubicBezTo>
                  <a:pt x="2102" y="315"/>
                  <a:pt x="2102" y="315"/>
                  <a:pt x="2102" y="315"/>
                </a:cubicBezTo>
                <a:cubicBezTo>
                  <a:pt x="2108" y="314"/>
                  <a:pt x="2116" y="312"/>
                  <a:pt x="2127" y="311"/>
                </a:cubicBezTo>
                <a:cubicBezTo>
                  <a:pt x="2138" y="310"/>
                  <a:pt x="2147" y="309"/>
                  <a:pt x="2155" y="309"/>
                </a:cubicBezTo>
                <a:cubicBezTo>
                  <a:pt x="2173" y="309"/>
                  <a:pt x="2189" y="310"/>
                  <a:pt x="2204" y="314"/>
                </a:cubicBezTo>
                <a:cubicBezTo>
                  <a:pt x="2219" y="317"/>
                  <a:pt x="2233" y="319"/>
                  <a:pt x="2244" y="322"/>
                </a:cubicBezTo>
                <a:cubicBezTo>
                  <a:pt x="2244" y="322"/>
                  <a:pt x="2244" y="322"/>
                  <a:pt x="2244" y="322"/>
                </a:cubicBezTo>
                <a:cubicBezTo>
                  <a:pt x="2265" y="219"/>
                  <a:pt x="2265" y="219"/>
                  <a:pt x="2265" y="219"/>
                </a:cubicBezTo>
                <a:cubicBezTo>
                  <a:pt x="2258" y="216"/>
                  <a:pt x="2250" y="213"/>
                  <a:pt x="2240" y="212"/>
                </a:cubicBezTo>
                <a:cubicBezTo>
                  <a:pt x="2231" y="210"/>
                  <a:pt x="2221" y="208"/>
                  <a:pt x="2212" y="207"/>
                </a:cubicBezTo>
                <a:close/>
                <a:moveTo>
                  <a:pt x="2674" y="257"/>
                </a:moveTo>
                <a:cubicBezTo>
                  <a:pt x="2660" y="239"/>
                  <a:pt x="2640" y="226"/>
                  <a:pt x="2615" y="216"/>
                </a:cubicBezTo>
                <a:cubicBezTo>
                  <a:pt x="2590" y="206"/>
                  <a:pt x="2559" y="201"/>
                  <a:pt x="2521" y="201"/>
                </a:cubicBezTo>
                <a:cubicBezTo>
                  <a:pt x="2484" y="201"/>
                  <a:pt x="2449" y="204"/>
                  <a:pt x="2415" y="209"/>
                </a:cubicBezTo>
                <a:cubicBezTo>
                  <a:pt x="2381" y="214"/>
                  <a:pt x="2354" y="220"/>
                  <a:pt x="2332" y="226"/>
                </a:cubicBezTo>
                <a:cubicBezTo>
                  <a:pt x="2332" y="654"/>
                  <a:pt x="2332" y="654"/>
                  <a:pt x="2332" y="654"/>
                </a:cubicBezTo>
                <a:cubicBezTo>
                  <a:pt x="2458" y="654"/>
                  <a:pt x="2458" y="654"/>
                  <a:pt x="2458" y="654"/>
                </a:cubicBezTo>
                <a:cubicBezTo>
                  <a:pt x="2458" y="312"/>
                  <a:pt x="2458" y="312"/>
                  <a:pt x="2458" y="312"/>
                </a:cubicBezTo>
                <a:cubicBezTo>
                  <a:pt x="2466" y="311"/>
                  <a:pt x="2475" y="310"/>
                  <a:pt x="2485" y="310"/>
                </a:cubicBezTo>
                <a:cubicBezTo>
                  <a:pt x="2495" y="308"/>
                  <a:pt x="2504" y="308"/>
                  <a:pt x="2513" y="308"/>
                </a:cubicBezTo>
                <a:cubicBezTo>
                  <a:pt x="2543" y="308"/>
                  <a:pt x="2563" y="316"/>
                  <a:pt x="2573" y="333"/>
                </a:cubicBezTo>
                <a:cubicBezTo>
                  <a:pt x="2584" y="350"/>
                  <a:pt x="2589" y="379"/>
                  <a:pt x="2589" y="419"/>
                </a:cubicBezTo>
                <a:cubicBezTo>
                  <a:pt x="2589" y="654"/>
                  <a:pt x="2589" y="654"/>
                  <a:pt x="2589" y="654"/>
                </a:cubicBezTo>
                <a:cubicBezTo>
                  <a:pt x="2715" y="654"/>
                  <a:pt x="2715" y="654"/>
                  <a:pt x="2715" y="654"/>
                </a:cubicBezTo>
                <a:cubicBezTo>
                  <a:pt x="2715" y="404"/>
                  <a:pt x="2715" y="404"/>
                  <a:pt x="2715" y="404"/>
                </a:cubicBezTo>
                <a:cubicBezTo>
                  <a:pt x="2715" y="374"/>
                  <a:pt x="2712" y="346"/>
                  <a:pt x="2706" y="321"/>
                </a:cubicBezTo>
                <a:cubicBezTo>
                  <a:pt x="2699" y="297"/>
                  <a:pt x="2689" y="275"/>
                  <a:pt x="2674" y="257"/>
                </a:cubicBezTo>
                <a:close/>
                <a:moveTo>
                  <a:pt x="3170" y="257"/>
                </a:moveTo>
                <a:cubicBezTo>
                  <a:pt x="3206" y="295"/>
                  <a:pt x="3224" y="352"/>
                  <a:pt x="3224" y="427"/>
                </a:cubicBezTo>
                <a:cubicBezTo>
                  <a:pt x="3224" y="434"/>
                  <a:pt x="3224" y="442"/>
                  <a:pt x="3224" y="451"/>
                </a:cubicBezTo>
                <a:cubicBezTo>
                  <a:pt x="3223" y="460"/>
                  <a:pt x="3223" y="467"/>
                  <a:pt x="3222" y="474"/>
                </a:cubicBezTo>
                <a:cubicBezTo>
                  <a:pt x="2937" y="474"/>
                  <a:pt x="2937" y="474"/>
                  <a:pt x="2937" y="474"/>
                </a:cubicBezTo>
                <a:cubicBezTo>
                  <a:pt x="2940" y="500"/>
                  <a:pt x="2952" y="520"/>
                  <a:pt x="2973" y="535"/>
                </a:cubicBezTo>
                <a:cubicBezTo>
                  <a:pt x="2995" y="551"/>
                  <a:pt x="3023" y="558"/>
                  <a:pt x="3059" y="558"/>
                </a:cubicBezTo>
                <a:cubicBezTo>
                  <a:pt x="3082" y="558"/>
                  <a:pt x="3105" y="556"/>
                  <a:pt x="3127" y="552"/>
                </a:cubicBezTo>
                <a:cubicBezTo>
                  <a:pt x="3149" y="548"/>
                  <a:pt x="3167" y="542"/>
                  <a:pt x="3182" y="536"/>
                </a:cubicBezTo>
                <a:cubicBezTo>
                  <a:pt x="3198" y="638"/>
                  <a:pt x="3198" y="638"/>
                  <a:pt x="3198" y="638"/>
                </a:cubicBezTo>
                <a:cubicBezTo>
                  <a:pt x="3192" y="642"/>
                  <a:pt x="3183" y="645"/>
                  <a:pt x="3171" y="648"/>
                </a:cubicBezTo>
                <a:cubicBezTo>
                  <a:pt x="3160" y="652"/>
                  <a:pt x="3148" y="654"/>
                  <a:pt x="3133" y="657"/>
                </a:cubicBezTo>
                <a:cubicBezTo>
                  <a:pt x="3120" y="660"/>
                  <a:pt x="3105" y="662"/>
                  <a:pt x="3090" y="663"/>
                </a:cubicBezTo>
                <a:cubicBezTo>
                  <a:pt x="3074" y="665"/>
                  <a:pt x="3058" y="666"/>
                  <a:pt x="3042" y="666"/>
                </a:cubicBezTo>
                <a:cubicBezTo>
                  <a:pt x="3003" y="666"/>
                  <a:pt x="2968" y="660"/>
                  <a:pt x="2938" y="648"/>
                </a:cubicBezTo>
                <a:cubicBezTo>
                  <a:pt x="2909" y="637"/>
                  <a:pt x="2884" y="620"/>
                  <a:pt x="2865" y="600"/>
                </a:cubicBezTo>
                <a:cubicBezTo>
                  <a:pt x="2846" y="579"/>
                  <a:pt x="2831" y="555"/>
                  <a:pt x="2822" y="527"/>
                </a:cubicBezTo>
                <a:cubicBezTo>
                  <a:pt x="2813" y="499"/>
                  <a:pt x="2808" y="469"/>
                  <a:pt x="2808" y="436"/>
                </a:cubicBezTo>
                <a:cubicBezTo>
                  <a:pt x="2808" y="397"/>
                  <a:pt x="2814" y="362"/>
                  <a:pt x="2826" y="333"/>
                </a:cubicBezTo>
                <a:cubicBezTo>
                  <a:pt x="2838" y="303"/>
                  <a:pt x="2854" y="279"/>
                  <a:pt x="2874" y="259"/>
                </a:cubicBezTo>
                <a:cubicBezTo>
                  <a:pt x="2894" y="239"/>
                  <a:pt x="2916" y="224"/>
                  <a:pt x="2941" y="214"/>
                </a:cubicBezTo>
                <a:cubicBezTo>
                  <a:pt x="2967" y="204"/>
                  <a:pt x="2994" y="199"/>
                  <a:pt x="3021" y="199"/>
                </a:cubicBezTo>
                <a:cubicBezTo>
                  <a:pt x="3083" y="199"/>
                  <a:pt x="3133" y="219"/>
                  <a:pt x="3170" y="257"/>
                </a:cubicBezTo>
                <a:close/>
                <a:moveTo>
                  <a:pt x="3103" y="388"/>
                </a:moveTo>
                <a:cubicBezTo>
                  <a:pt x="3103" y="377"/>
                  <a:pt x="3101" y="367"/>
                  <a:pt x="3097" y="357"/>
                </a:cubicBezTo>
                <a:cubicBezTo>
                  <a:pt x="3094" y="347"/>
                  <a:pt x="3090" y="338"/>
                  <a:pt x="3083" y="330"/>
                </a:cubicBezTo>
                <a:cubicBezTo>
                  <a:pt x="3077" y="322"/>
                  <a:pt x="3069" y="315"/>
                  <a:pt x="3058" y="310"/>
                </a:cubicBezTo>
                <a:cubicBezTo>
                  <a:pt x="3049" y="305"/>
                  <a:pt x="3037" y="303"/>
                  <a:pt x="3022" y="303"/>
                </a:cubicBezTo>
                <a:cubicBezTo>
                  <a:pt x="3008" y="303"/>
                  <a:pt x="2996" y="305"/>
                  <a:pt x="2986" y="310"/>
                </a:cubicBezTo>
                <a:cubicBezTo>
                  <a:pt x="2976" y="315"/>
                  <a:pt x="2967" y="321"/>
                  <a:pt x="2961" y="329"/>
                </a:cubicBezTo>
                <a:cubicBezTo>
                  <a:pt x="2954" y="337"/>
                  <a:pt x="2949" y="346"/>
                  <a:pt x="2945" y="357"/>
                </a:cubicBezTo>
                <a:cubicBezTo>
                  <a:pt x="2941" y="367"/>
                  <a:pt x="2939" y="377"/>
                  <a:pt x="2937" y="388"/>
                </a:cubicBezTo>
                <a:lnTo>
                  <a:pt x="3103" y="388"/>
                </a:lnTo>
                <a:close/>
                <a:moveTo>
                  <a:pt x="3554" y="555"/>
                </a:moveTo>
                <a:cubicBezTo>
                  <a:pt x="3540" y="557"/>
                  <a:pt x="3526" y="558"/>
                  <a:pt x="3513" y="558"/>
                </a:cubicBezTo>
                <a:cubicBezTo>
                  <a:pt x="3485" y="558"/>
                  <a:pt x="3466" y="550"/>
                  <a:pt x="3456" y="535"/>
                </a:cubicBezTo>
                <a:cubicBezTo>
                  <a:pt x="3447" y="519"/>
                  <a:pt x="3443" y="498"/>
                  <a:pt x="3443" y="471"/>
                </a:cubicBezTo>
                <a:cubicBezTo>
                  <a:pt x="3443" y="315"/>
                  <a:pt x="3443" y="315"/>
                  <a:pt x="3443" y="315"/>
                </a:cubicBezTo>
                <a:cubicBezTo>
                  <a:pt x="3594" y="315"/>
                  <a:pt x="3594" y="315"/>
                  <a:pt x="3594" y="315"/>
                </a:cubicBezTo>
                <a:cubicBezTo>
                  <a:pt x="3594" y="211"/>
                  <a:pt x="3594" y="211"/>
                  <a:pt x="3594" y="211"/>
                </a:cubicBezTo>
                <a:cubicBezTo>
                  <a:pt x="3443" y="211"/>
                  <a:pt x="3443" y="211"/>
                  <a:pt x="3443" y="211"/>
                </a:cubicBezTo>
                <a:cubicBezTo>
                  <a:pt x="3443" y="80"/>
                  <a:pt x="3443" y="80"/>
                  <a:pt x="3443" y="80"/>
                </a:cubicBezTo>
                <a:cubicBezTo>
                  <a:pt x="3317" y="101"/>
                  <a:pt x="3317" y="101"/>
                  <a:pt x="3317" y="101"/>
                </a:cubicBezTo>
                <a:cubicBezTo>
                  <a:pt x="3317" y="473"/>
                  <a:pt x="3317" y="473"/>
                  <a:pt x="3317" y="473"/>
                </a:cubicBezTo>
                <a:cubicBezTo>
                  <a:pt x="3317" y="502"/>
                  <a:pt x="3320" y="528"/>
                  <a:pt x="3325" y="551"/>
                </a:cubicBezTo>
                <a:cubicBezTo>
                  <a:pt x="3330" y="575"/>
                  <a:pt x="3340" y="595"/>
                  <a:pt x="3353" y="612"/>
                </a:cubicBezTo>
                <a:cubicBezTo>
                  <a:pt x="3367" y="628"/>
                  <a:pt x="3385" y="641"/>
                  <a:pt x="3407" y="651"/>
                </a:cubicBezTo>
                <a:cubicBezTo>
                  <a:pt x="3430" y="660"/>
                  <a:pt x="3458" y="664"/>
                  <a:pt x="3492" y="664"/>
                </a:cubicBezTo>
                <a:cubicBezTo>
                  <a:pt x="3519" y="664"/>
                  <a:pt x="3542" y="662"/>
                  <a:pt x="3561" y="658"/>
                </a:cubicBezTo>
                <a:cubicBezTo>
                  <a:pt x="3579" y="653"/>
                  <a:pt x="3596" y="648"/>
                  <a:pt x="3611" y="642"/>
                </a:cubicBezTo>
                <a:cubicBezTo>
                  <a:pt x="3594" y="544"/>
                  <a:pt x="3594" y="544"/>
                  <a:pt x="3594" y="544"/>
                </a:cubicBezTo>
                <a:cubicBezTo>
                  <a:pt x="3582" y="548"/>
                  <a:pt x="3569" y="552"/>
                  <a:pt x="3554" y="555"/>
                </a:cubicBezTo>
                <a:close/>
                <a:moveTo>
                  <a:pt x="4019" y="257"/>
                </a:moveTo>
                <a:cubicBezTo>
                  <a:pt x="4056" y="295"/>
                  <a:pt x="4074" y="352"/>
                  <a:pt x="4074" y="427"/>
                </a:cubicBezTo>
                <a:cubicBezTo>
                  <a:pt x="4074" y="434"/>
                  <a:pt x="4073" y="442"/>
                  <a:pt x="4073" y="451"/>
                </a:cubicBezTo>
                <a:cubicBezTo>
                  <a:pt x="4072" y="460"/>
                  <a:pt x="4072" y="467"/>
                  <a:pt x="4071" y="474"/>
                </a:cubicBezTo>
                <a:cubicBezTo>
                  <a:pt x="3786" y="474"/>
                  <a:pt x="3786" y="474"/>
                  <a:pt x="3786" y="474"/>
                </a:cubicBezTo>
                <a:cubicBezTo>
                  <a:pt x="3789" y="500"/>
                  <a:pt x="3801" y="520"/>
                  <a:pt x="3823" y="535"/>
                </a:cubicBezTo>
                <a:cubicBezTo>
                  <a:pt x="3844" y="551"/>
                  <a:pt x="3873" y="558"/>
                  <a:pt x="3909" y="558"/>
                </a:cubicBezTo>
                <a:cubicBezTo>
                  <a:pt x="3932" y="558"/>
                  <a:pt x="3954" y="556"/>
                  <a:pt x="3976" y="552"/>
                </a:cubicBezTo>
                <a:cubicBezTo>
                  <a:pt x="3998" y="548"/>
                  <a:pt x="4017" y="542"/>
                  <a:pt x="4031" y="536"/>
                </a:cubicBezTo>
                <a:cubicBezTo>
                  <a:pt x="4048" y="638"/>
                  <a:pt x="4048" y="638"/>
                  <a:pt x="4048" y="638"/>
                </a:cubicBezTo>
                <a:cubicBezTo>
                  <a:pt x="4041" y="642"/>
                  <a:pt x="4032" y="645"/>
                  <a:pt x="4021" y="648"/>
                </a:cubicBezTo>
                <a:cubicBezTo>
                  <a:pt x="4009" y="652"/>
                  <a:pt x="3997" y="654"/>
                  <a:pt x="3983" y="657"/>
                </a:cubicBezTo>
                <a:cubicBezTo>
                  <a:pt x="3969" y="660"/>
                  <a:pt x="3955" y="662"/>
                  <a:pt x="3939" y="663"/>
                </a:cubicBezTo>
                <a:cubicBezTo>
                  <a:pt x="3923" y="665"/>
                  <a:pt x="3907" y="666"/>
                  <a:pt x="3892" y="666"/>
                </a:cubicBezTo>
                <a:cubicBezTo>
                  <a:pt x="3852" y="666"/>
                  <a:pt x="3817" y="660"/>
                  <a:pt x="3787" y="648"/>
                </a:cubicBezTo>
                <a:cubicBezTo>
                  <a:pt x="3758" y="637"/>
                  <a:pt x="3734" y="620"/>
                  <a:pt x="3714" y="600"/>
                </a:cubicBezTo>
                <a:cubicBezTo>
                  <a:pt x="3695" y="579"/>
                  <a:pt x="3681" y="555"/>
                  <a:pt x="3671" y="527"/>
                </a:cubicBezTo>
                <a:cubicBezTo>
                  <a:pt x="3662" y="499"/>
                  <a:pt x="3657" y="469"/>
                  <a:pt x="3657" y="436"/>
                </a:cubicBezTo>
                <a:cubicBezTo>
                  <a:pt x="3657" y="397"/>
                  <a:pt x="3663" y="362"/>
                  <a:pt x="3675" y="333"/>
                </a:cubicBezTo>
                <a:cubicBezTo>
                  <a:pt x="3688" y="303"/>
                  <a:pt x="3704" y="279"/>
                  <a:pt x="3723" y="259"/>
                </a:cubicBezTo>
                <a:cubicBezTo>
                  <a:pt x="3743" y="239"/>
                  <a:pt x="3765" y="224"/>
                  <a:pt x="3791" y="214"/>
                </a:cubicBezTo>
                <a:cubicBezTo>
                  <a:pt x="3816" y="204"/>
                  <a:pt x="3843" y="199"/>
                  <a:pt x="3870" y="199"/>
                </a:cubicBezTo>
                <a:cubicBezTo>
                  <a:pt x="3933" y="199"/>
                  <a:pt x="3982" y="219"/>
                  <a:pt x="4019" y="257"/>
                </a:cubicBezTo>
                <a:close/>
                <a:moveTo>
                  <a:pt x="3952" y="388"/>
                </a:moveTo>
                <a:cubicBezTo>
                  <a:pt x="3952" y="377"/>
                  <a:pt x="3950" y="367"/>
                  <a:pt x="3947" y="357"/>
                </a:cubicBezTo>
                <a:cubicBezTo>
                  <a:pt x="3944" y="347"/>
                  <a:pt x="3939" y="338"/>
                  <a:pt x="3932" y="330"/>
                </a:cubicBezTo>
                <a:cubicBezTo>
                  <a:pt x="3926" y="322"/>
                  <a:pt x="3918" y="315"/>
                  <a:pt x="3908" y="310"/>
                </a:cubicBezTo>
                <a:cubicBezTo>
                  <a:pt x="3898" y="305"/>
                  <a:pt x="3886" y="303"/>
                  <a:pt x="3872" y="303"/>
                </a:cubicBezTo>
                <a:cubicBezTo>
                  <a:pt x="3857" y="303"/>
                  <a:pt x="3845" y="305"/>
                  <a:pt x="3835" y="310"/>
                </a:cubicBezTo>
                <a:cubicBezTo>
                  <a:pt x="3825" y="315"/>
                  <a:pt x="3817" y="321"/>
                  <a:pt x="3810" y="329"/>
                </a:cubicBezTo>
                <a:cubicBezTo>
                  <a:pt x="3803" y="337"/>
                  <a:pt x="3798" y="346"/>
                  <a:pt x="3794" y="357"/>
                </a:cubicBezTo>
                <a:cubicBezTo>
                  <a:pt x="3791" y="367"/>
                  <a:pt x="3788" y="377"/>
                  <a:pt x="3786" y="388"/>
                </a:cubicBezTo>
                <a:lnTo>
                  <a:pt x="3952" y="388"/>
                </a:lnTo>
                <a:close/>
                <a:moveTo>
                  <a:pt x="4479" y="484"/>
                </a:moveTo>
                <a:cubicBezTo>
                  <a:pt x="4475" y="470"/>
                  <a:pt x="4468" y="457"/>
                  <a:pt x="4457" y="446"/>
                </a:cubicBezTo>
                <a:cubicBezTo>
                  <a:pt x="4447" y="434"/>
                  <a:pt x="4433" y="424"/>
                  <a:pt x="4415" y="414"/>
                </a:cubicBezTo>
                <a:cubicBezTo>
                  <a:pt x="4397" y="404"/>
                  <a:pt x="4374" y="394"/>
                  <a:pt x="4347" y="384"/>
                </a:cubicBezTo>
                <a:cubicBezTo>
                  <a:pt x="4333" y="379"/>
                  <a:pt x="4322" y="374"/>
                  <a:pt x="4313" y="370"/>
                </a:cubicBezTo>
                <a:cubicBezTo>
                  <a:pt x="4305" y="366"/>
                  <a:pt x="4298" y="362"/>
                  <a:pt x="4293" y="358"/>
                </a:cubicBezTo>
                <a:cubicBezTo>
                  <a:pt x="4288" y="354"/>
                  <a:pt x="4284" y="351"/>
                  <a:pt x="4283" y="347"/>
                </a:cubicBezTo>
                <a:cubicBezTo>
                  <a:pt x="4281" y="343"/>
                  <a:pt x="4280" y="338"/>
                  <a:pt x="4280" y="333"/>
                </a:cubicBezTo>
                <a:cubicBezTo>
                  <a:pt x="4280" y="311"/>
                  <a:pt x="4300" y="300"/>
                  <a:pt x="4339" y="300"/>
                </a:cubicBezTo>
                <a:cubicBezTo>
                  <a:pt x="4361" y="300"/>
                  <a:pt x="4380" y="302"/>
                  <a:pt x="4397" y="306"/>
                </a:cubicBezTo>
                <a:cubicBezTo>
                  <a:pt x="4414" y="310"/>
                  <a:pt x="4430" y="315"/>
                  <a:pt x="4445" y="320"/>
                </a:cubicBezTo>
                <a:cubicBezTo>
                  <a:pt x="4466" y="222"/>
                  <a:pt x="4466" y="222"/>
                  <a:pt x="4466" y="222"/>
                </a:cubicBezTo>
                <a:cubicBezTo>
                  <a:pt x="4452" y="216"/>
                  <a:pt x="4432" y="211"/>
                  <a:pt x="4407" y="207"/>
                </a:cubicBezTo>
                <a:cubicBezTo>
                  <a:pt x="4383" y="202"/>
                  <a:pt x="4357" y="199"/>
                  <a:pt x="4330" y="199"/>
                </a:cubicBezTo>
                <a:cubicBezTo>
                  <a:pt x="4276" y="199"/>
                  <a:pt x="4234" y="211"/>
                  <a:pt x="4203" y="235"/>
                </a:cubicBezTo>
                <a:cubicBezTo>
                  <a:pt x="4172" y="260"/>
                  <a:pt x="4156" y="292"/>
                  <a:pt x="4156" y="334"/>
                </a:cubicBezTo>
                <a:cubicBezTo>
                  <a:pt x="4156" y="355"/>
                  <a:pt x="4159" y="374"/>
                  <a:pt x="4166" y="389"/>
                </a:cubicBezTo>
                <a:cubicBezTo>
                  <a:pt x="4172" y="404"/>
                  <a:pt x="4180" y="417"/>
                  <a:pt x="4192" y="428"/>
                </a:cubicBezTo>
                <a:cubicBezTo>
                  <a:pt x="4203" y="439"/>
                  <a:pt x="4216" y="448"/>
                  <a:pt x="4232" y="456"/>
                </a:cubicBezTo>
                <a:cubicBezTo>
                  <a:pt x="4248" y="464"/>
                  <a:pt x="4266" y="472"/>
                  <a:pt x="4286" y="479"/>
                </a:cubicBezTo>
                <a:cubicBezTo>
                  <a:pt x="4311" y="488"/>
                  <a:pt x="4330" y="497"/>
                  <a:pt x="4343" y="505"/>
                </a:cubicBezTo>
                <a:cubicBezTo>
                  <a:pt x="4355" y="512"/>
                  <a:pt x="4361" y="521"/>
                  <a:pt x="4361" y="531"/>
                </a:cubicBezTo>
                <a:cubicBezTo>
                  <a:pt x="4361" y="544"/>
                  <a:pt x="4356" y="553"/>
                  <a:pt x="4347" y="557"/>
                </a:cubicBezTo>
                <a:cubicBezTo>
                  <a:pt x="4337" y="562"/>
                  <a:pt x="4321" y="564"/>
                  <a:pt x="4298" y="564"/>
                </a:cubicBezTo>
                <a:cubicBezTo>
                  <a:pt x="4298" y="564"/>
                  <a:pt x="4298" y="564"/>
                  <a:pt x="4298" y="564"/>
                </a:cubicBezTo>
                <a:cubicBezTo>
                  <a:pt x="4298" y="564"/>
                  <a:pt x="4298" y="564"/>
                  <a:pt x="4298" y="564"/>
                </a:cubicBezTo>
                <a:cubicBezTo>
                  <a:pt x="4298" y="564"/>
                  <a:pt x="4298" y="564"/>
                  <a:pt x="4298" y="564"/>
                </a:cubicBezTo>
                <a:cubicBezTo>
                  <a:pt x="4298" y="564"/>
                  <a:pt x="4298" y="564"/>
                  <a:pt x="4298" y="564"/>
                </a:cubicBezTo>
                <a:cubicBezTo>
                  <a:pt x="4276" y="564"/>
                  <a:pt x="4254" y="562"/>
                  <a:pt x="4231" y="557"/>
                </a:cubicBezTo>
                <a:cubicBezTo>
                  <a:pt x="4209" y="552"/>
                  <a:pt x="4187" y="545"/>
                  <a:pt x="4166" y="537"/>
                </a:cubicBezTo>
                <a:cubicBezTo>
                  <a:pt x="4145" y="639"/>
                  <a:pt x="4145" y="639"/>
                  <a:pt x="4145" y="639"/>
                </a:cubicBezTo>
                <a:cubicBezTo>
                  <a:pt x="4155" y="644"/>
                  <a:pt x="4173" y="649"/>
                  <a:pt x="4198" y="656"/>
                </a:cubicBezTo>
                <a:cubicBezTo>
                  <a:pt x="4225" y="663"/>
                  <a:pt x="4258" y="666"/>
                  <a:pt x="4297" y="666"/>
                </a:cubicBezTo>
                <a:cubicBezTo>
                  <a:pt x="4357" y="666"/>
                  <a:pt x="4404" y="655"/>
                  <a:pt x="4436" y="632"/>
                </a:cubicBezTo>
                <a:cubicBezTo>
                  <a:pt x="4469" y="610"/>
                  <a:pt x="4486" y="577"/>
                  <a:pt x="4486" y="533"/>
                </a:cubicBezTo>
                <a:cubicBezTo>
                  <a:pt x="4486" y="514"/>
                  <a:pt x="4484" y="498"/>
                  <a:pt x="4479" y="484"/>
                </a:cubicBezTo>
                <a:close/>
              </a:path>
            </a:pathLst>
          </a:custGeom>
          <a:solidFill>
            <a:srgbClr val="326D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1952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9"/>
                                        </p:tgtEl>
                                      </p:cBhvr>
                                      <p:by x="0" y="0"/>
                                    </p:animScale>
                                  </p:childTnLst>
                                </p:cTn>
                              </p:par>
                              <p:par>
                                <p:cTn id="9" presetID="6" presetClass="emph" presetSubtype="0" decel="100000" fill="hold" nodeType="withEffect">
                                  <p:stCondLst>
                                    <p:cond delay="900"/>
                                  </p:stCondLst>
                                  <p:childTnLst>
                                    <p:animScale>
                                      <p:cBhvr>
                                        <p:cTn id="10" dur="500" fill="hold"/>
                                        <p:tgtEl>
                                          <p:spTgt spid="19"/>
                                        </p:tgtEl>
                                      </p:cBhvr>
                                      <p:by x="100000" y="100000"/>
                                    </p:animScale>
                                  </p:childTnLst>
                                </p:cTn>
                              </p:par>
                              <p:par>
                                <p:cTn id="11" presetID="10" presetClass="entr" presetSubtype="0" fill="hold" grpId="0"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42" presetClass="path" presetSubtype="0" decel="100000" fill="hold" grpId="1" nodeType="withEffect">
                                  <p:stCondLst>
                                    <p:cond delay="400"/>
                                  </p:stCondLst>
                                  <p:childTnLst>
                                    <p:animMotion origin="layout" path="M 7.13728E-7 -0.0449 L 7.13728E-7 -2.59259E-6 " pathEditMode="relative" rAng="0" ptsTypes="AA">
                                      <p:cBhvr>
                                        <p:cTn id="15" dur="1000" fill="hold"/>
                                        <p:tgtEl>
                                          <p:spTgt spid="17"/>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284030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2C842C-609C-4048-B93E-050E147E44D7}"/>
              </a:ext>
            </a:extLst>
          </p:cNvPr>
          <p:cNvSpPr>
            <a:spLocks noGrp="1"/>
          </p:cNvSpPr>
          <p:nvPr>
            <p:ph type="title" idx="4294967295"/>
          </p:nvPr>
        </p:nvSpPr>
        <p:spPr>
          <a:xfrm>
            <a:off x="695325" y="347663"/>
            <a:ext cx="8448675" cy="469900"/>
          </a:xfrm>
        </p:spPr>
        <p:txBody>
          <a:bodyPr/>
          <a:lstStyle/>
          <a:p>
            <a:r>
              <a:rPr lang="en-US" sz="1400" dirty="0">
                <a:solidFill>
                  <a:srgbClr val="00B9FF"/>
                </a:solidFill>
              </a:rPr>
              <a:t>Why developers love Kubernetes</a:t>
            </a:r>
            <a:br>
              <a:rPr lang="en-US" dirty="0"/>
            </a:br>
            <a:r>
              <a:rPr lang="en-US" dirty="0"/>
              <a:t>Kubernetes can be run anywhere</a:t>
            </a:r>
          </a:p>
        </p:txBody>
      </p:sp>
      <p:grpSp>
        <p:nvGrpSpPr>
          <p:cNvPr id="7" name="Group 6">
            <a:extLst>
              <a:ext uri="{FF2B5EF4-FFF2-40B4-BE49-F238E27FC236}">
                <a16:creationId xmlns:a16="http://schemas.microsoft.com/office/drawing/2014/main" id="{16180484-12AE-4DE3-914C-3138BDDE22C2}"/>
              </a:ext>
            </a:extLst>
          </p:cNvPr>
          <p:cNvGrpSpPr/>
          <p:nvPr/>
        </p:nvGrpSpPr>
        <p:grpSpPr>
          <a:xfrm>
            <a:off x="1848044" y="1467974"/>
            <a:ext cx="2464515" cy="2627136"/>
            <a:chOff x="1844737" y="1467974"/>
            <a:chExt cx="2464515" cy="2627136"/>
          </a:xfrm>
        </p:grpSpPr>
        <p:pic>
          <p:nvPicPr>
            <p:cNvPr id="6" name="Color On Prem">
              <a:extLst>
                <a:ext uri="{FF2B5EF4-FFF2-40B4-BE49-F238E27FC236}">
                  <a16:creationId xmlns:a16="http://schemas.microsoft.com/office/drawing/2014/main" id="{6A70DCA4-F386-4F0A-A6F1-F3252F820F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4737" y="1467974"/>
              <a:ext cx="2458450" cy="2622954"/>
            </a:xfrm>
            <a:prstGeom prst="rect">
              <a:avLst/>
            </a:prstGeom>
          </p:spPr>
        </p:pic>
        <p:sp>
          <p:nvSpPr>
            <p:cNvPr id="20" name="On Prem Gradient">
              <a:extLst>
                <a:ext uri="{FF2B5EF4-FFF2-40B4-BE49-F238E27FC236}">
                  <a16:creationId xmlns:a16="http://schemas.microsoft.com/office/drawing/2014/main" id="{5E846FE2-ECF6-4D89-A143-F272E0D38857}"/>
                </a:ext>
              </a:extLst>
            </p:cNvPr>
            <p:cNvSpPr/>
            <p:nvPr/>
          </p:nvSpPr>
          <p:spPr>
            <a:xfrm>
              <a:off x="1848398" y="1600049"/>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31187BFA-ABF8-47A6-AD16-0E04E73E4946}"/>
              </a:ext>
            </a:extLst>
          </p:cNvPr>
          <p:cNvGrpSpPr/>
          <p:nvPr/>
        </p:nvGrpSpPr>
        <p:grpSpPr>
          <a:xfrm>
            <a:off x="4833272" y="1467974"/>
            <a:ext cx="2460854" cy="2629822"/>
            <a:chOff x="4836485" y="1467974"/>
            <a:chExt cx="2460854" cy="2629822"/>
          </a:xfrm>
        </p:grpSpPr>
        <p:pic>
          <p:nvPicPr>
            <p:cNvPr id="9" name="Color Cloud">
              <a:extLst>
                <a:ext uri="{FF2B5EF4-FFF2-40B4-BE49-F238E27FC236}">
                  <a16:creationId xmlns:a16="http://schemas.microsoft.com/office/drawing/2014/main" id="{37B27303-67D4-488F-BD99-F22992836B4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37044" y="1467974"/>
              <a:ext cx="2459736" cy="2629822"/>
            </a:xfrm>
            <a:prstGeom prst="rect">
              <a:avLst/>
            </a:prstGeom>
          </p:spPr>
        </p:pic>
        <p:sp>
          <p:nvSpPr>
            <p:cNvPr id="23" name="Cloud Gradient">
              <a:extLst>
                <a:ext uri="{FF2B5EF4-FFF2-40B4-BE49-F238E27FC236}">
                  <a16:creationId xmlns:a16="http://schemas.microsoft.com/office/drawing/2014/main" id="{54AB405B-AC87-4FF0-BAC5-1537BF8A7244}"/>
                </a:ext>
              </a:extLst>
            </p:cNvPr>
            <p:cNvSpPr/>
            <p:nvPr/>
          </p:nvSpPr>
          <p:spPr>
            <a:xfrm>
              <a:off x="4836485" y="1601095"/>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75B98D54-1847-42AF-BEB0-77DC0C05A15D}"/>
              </a:ext>
            </a:extLst>
          </p:cNvPr>
          <p:cNvSpPr txBox="1"/>
          <p:nvPr/>
        </p:nvSpPr>
        <p:spPr>
          <a:xfrm>
            <a:off x="1846923" y="3013354"/>
            <a:ext cx="2461837" cy="369332"/>
          </a:xfrm>
          <a:prstGeom prst="rect">
            <a:avLst/>
          </a:prstGeom>
          <a:noFill/>
        </p:spPr>
        <p:txBody>
          <a:bodyPr wrap="square" rtlCol="0">
            <a:spAutoFit/>
          </a:bodyPr>
          <a:lstStyle/>
          <a:p>
            <a:pPr algn="ctr"/>
            <a:r>
              <a:rPr lang="en-US" spc="300" dirty="0"/>
              <a:t>ON-PREMISES</a:t>
            </a:r>
          </a:p>
        </p:txBody>
      </p:sp>
      <p:sp>
        <p:nvSpPr>
          <p:cNvPr id="30" name="TextBox 29">
            <a:extLst>
              <a:ext uri="{FF2B5EF4-FFF2-40B4-BE49-F238E27FC236}">
                <a16:creationId xmlns:a16="http://schemas.microsoft.com/office/drawing/2014/main" id="{677DF61C-41D2-49FE-859C-2535BE43F6ED}"/>
              </a:ext>
            </a:extLst>
          </p:cNvPr>
          <p:cNvSpPr txBox="1"/>
          <p:nvPr/>
        </p:nvSpPr>
        <p:spPr>
          <a:xfrm>
            <a:off x="4832780" y="3013354"/>
            <a:ext cx="2461837" cy="369332"/>
          </a:xfrm>
          <a:prstGeom prst="rect">
            <a:avLst/>
          </a:prstGeom>
          <a:noFill/>
        </p:spPr>
        <p:txBody>
          <a:bodyPr wrap="square" rtlCol="0">
            <a:spAutoFit/>
          </a:bodyPr>
          <a:lstStyle/>
          <a:p>
            <a:pPr algn="ctr"/>
            <a:r>
              <a:rPr lang="en-US" spc="300" dirty="0"/>
              <a:t>CLOUD</a:t>
            </a:r>
          </a:p>
        </p:txBody>
      </p:sp>
      <p:sp>
        <p:nvSpPr>
          <p:cNvPr id="34" name="MASK">
            <a:extLst>
              <a:ext uri="{FF2B5EF4-FFF2-40B4-BE49-F238E27FC236}">
                <a16:creationId xmlns:a16="http://schemas.microsoft.com/office/drawing/2014/main" id="{6E54343E-9F38-4B6A-A8DF-37478EB57824}"/>
              </a:ext>
            </a:extLst>
          </p:cNvPr>
          <p:cNvSpPr/>
          <p:nvPr/>
        </p:nvSpPr>
        <p:spPr>
          <a:xfrm>
            <a:off x="0" y="4096154"/>
            <a:ext cx="9144000" cy="1047346"/>
          </a:xfrm>
          <a:prstGeom prst="rect">
            <a:avLst/>
          </a:prstGeom>
          <a:solidFill>
            <a:srgbClr val="1919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6739D47-D3CC-46D1-9159-89771FC515C9}"/>
              </a:ext>
            </a:extLst>
          </p:cNvPr>
          <p:cNvCxnSpPr/>
          <p:nvPr/>
        </p:nvCxnSpPr>
        <p:spPr>
          <a:xfrm>
            <a:off x="4697898"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244F314-8FAD-4C68-A18F-75502DC8F008}"/>
              </a:ext>
            </a:extLst>
          </p:cNvPr>
          <p:cNvCxnSpPr/>
          <p:nvPr/>
        </p:nvCxnSpPr>
        <p:spPr>
          <a:xfrm>
            <a:off x="1714500"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EDC9140-6AE0-4A56-A2CD-F26169B68CBB}"/>
              </a:ext>
            </a:extLst>
          </p:cNvPr>
          <p:cNvGrpSpPr/>
          <p:nvPr/>
        </p:nvGrpSpPr>
        <p:grpSpPr>
          <a:xfrm>
            <a:off x="2550363" y="3470484"/>
            <a:ext cx="1055934" cy="1021135"/>
            <a:chOff x="3485826" y="819150"/>
            <a:chExt cx="2172348" cy="2100763"/>
          </a:xfrm>
        </p:grpSpPr>
        <p:sp>
          <p:nvSpPr>
            <p:cNvPr id="27" name="Freeform 6">
              <a:extLst>
                <a:ext uri="{FF2B5EF4-FFF2-40B4-BE49-F238E27FC236}">
                  <a16:creationId xmlns:a16="http://schemas.microsoft.com/office/drawing/2014/main" id="{22C4D368-418A-4EE2-A87D-F51AEB65AD6A}"/>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EE4168FF-57F7-4569-9845-D7C18FDC12A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5CE44B72-F656-4BBF-895E-57201688FB29}"/>
              </a:ext>
            </a:extLst>
          </p:cNvPr>
          <p:cNvGrpSpPr/>
          <p:nvPr/>
        </p:nvGrpSpPr>
        <p:grpSpPr>
          <a:xfrm>
            <a:off x="5535731" y="3470484"/>
            <a:ext cx="1055934" cy="1021135"/>
            <a:chOff x="3485826" y="819150"/>
            <a:chExt cx="2172348" cy="2100763"/>
          </a:xfrm>
        </p:grpSpPr>
        <p:sp>
          <p:nvSpPr>
            <p:cNvPr id="32" name="Freeform 6">
              <a:extLst>
                <a:ext uri="{FF2B5EF4-FFF2-40B4-BE49-F238E27FC236}">
                  <a16:creationId xmlns:a16="http://schemas.microsoft.com/office/drawing/2014/main" id="{221BA326-0E62-4EDD-9710-13AE88D21D4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7E216F60-670D-4923-A86E-4669AE70BE76}"/>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996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2.25428E-6 0.04607 L 2.25428E-6 2.41943E-6 " pathEditMode="relative" rAng="0" ptsTypes="AA">
                                      <p:cBhvr>
                                        <p:cTn id="17" dur="500" fill="hold"/>
                                        <p:tgtEl>
                                          <p:spTgt spid="29"/>
                                        </p:tgtEl>
                                        <p:attrNameLst>
                                          <p:attrName>ppt_x</p:attrName>
                                          <p:attrName>ppt_y</p:attrName>
                                        </p:attrNameLst>
                                      </p:cBhvr>
                                      <p:rCtr x="0" y="-2315"/>
                                    </p:animMotion>
                                  </p:childTnLst>
                                </p:cTn>
                              </p:par>
                              <p:par>
                                <p:cTn id="18" presetID="10" presetClass="entr" presetSubtype="0" fill="hold"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42" presetClass="path" presetSubtype="0" decel="100000" fill="hold" nodeType="withEffect">
                                  <p:stCondLst>
                                    <p:cond delay="500"/>
                                  </p:stCondLst>
                                  <p:childTnLst>
                                    <p:animMotion origin="layout" path="M 4.4192E-6 -0.04494 L 4.4192E-6 2.41943E-6 " pathEditMode="relative" rAng="0" ptsTypes="AA">
                                      <p:cBhvr>
                                        <p:cTn id="22" dur="500" fill="hold"/>
                                        <p:tgtEl>
                                          <p:spTgt spid="26"/>
                                        </p:tgtEl>
                                        <p:attrNameLst>
                                          <p:attrName>ppt_x</p:attrName>
                                          <p:attrName>ppt_y</p:attrName>
                                        </p:attrNameLst>
                                      </p:cBhvr>
                                      <p:rCtr x="0" y="2247"/>
                                    </p:animMotion>
                                  </p:childTnLst>
                                </p:cTn>
                              </p:par>
                              <p:par>
                                <p:cTn id="23" presetID="16" presetClass="entr" presetSubtype="37" fill="hold"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barn(outVertical)">
                                      <p:cBhvr>
                                        <p:cTn id="25" dur="500"/>
                                        <p:tgtEl>
                                          <p:spTgt spid="24"/>
                                        </p:tgtEl>
                                      </p:cBhvr>
                                    </p:animEffect>
                                  </p:childTnLst>
                                </p:cTn>
                              </p:par>
                            </p:childTnLst>
                          </p:cTn>
                        </p:par>
                        <p:par>
                          <p:cTn id="26" fill="hold">
                            <p:stCondLst>
                              <p:cond delay="1750"/>
                            </p:stCondLst>
                            <p:childTnLst>
                              <p:par>
                                <p:cTn id="27" presetID="2" presetClass="entr" presetSubtype="4" decel="10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250" fill="hold"/>
                                        <p:tgtEl>
                                          <p:spTgt spid="10"/>
                                        </p:tgtEl>
                                        <p:attrNameLst>
                                          <p:attrName>ppt_x</p:attrName>
                                        </p:attrNameLst>
                                      </p:cBhvr>
                                      <p:tavLst>
                                        <p:tav tm="0">
                                          <p:val>
                                            <p:strVal val="#ppt_x"/>
                                          </p:val>
                                        </p:tav>
                                        <p:tav tm="100000">
                                          <p:val>
                                            <p:strVal val="#ppt_x"/>
                                          </p:val>
                                        </p:tav>
                                      </p:tavLst>
                                    </p:anim>
                                    <p:anim calcmode="lin" valueType="num">
                                      <p:cBhvr additive="base">
                                        <p:cTn id="30" dur="1250" fill="hold"/>
                                        <p:tgtEl>
                                          <p:spTgt spid="10"/>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500"/>
                                  </p:stCondLst>
                                  <p:childTnLst>
                                    <p:animMotion origin="layout" path="M 2.25428E-6 0.04607 L 2.25428E-6 2.41943E-6 " pathEditMode="relative" rAng="0" ptsTypes="AA">
                                      <p:cBhvr>
                                        <p:cTn id="35" dur="500" fill="hold"/>
                                        <p:tgtEl>
                                          <p:spTgt spid="30"/>
                                        </p:tgtEl>
                                        <p:attrNameLst>
                                          <p:attrName>ppt_x</p:attrName>
                                          <p:attrName>ppt_y</p:attrName>
                                        </p:attrNameLst>
                                      </p:cBhvr>
                                      <p:rCtr x="0" y="-2315"/>
                                    </p:animMotion>
                                  </p:childTnLst>
                                </p:cTn>
                              </p:par>
                              <p:par>
                                <p:cTn id="36" presetID="10" presetClass="entr" presetSubtype="0" fill="hold"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nodeType="withEffect">
                                  <p:stCondLst>
                                    <p:cond delay="500"/>
                                  </p:stCondLst>
                                  <p:childTnLst>
                                    <p:animMotion origin="layout" path="M 4.4192E-6 -0.04494 L 4.4192E-6 2.41943E-6 " pathEditMode="relative" rAng="0" ptsTypes="AA">
                                      <p:cBhvr>
                                        <p:cTn id="40" dur="500" fill="hold"/>
                                        <p:tgtEl>
                                          <p:spTgt spid="31"/>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94E7F16-644C-4551-BEA8-112D92D7E1B6}"/>
              </a:ext>
            </a:extLst>
          </p:cNvPr>
          <p:cNvSpPr/>
          <p:nvPr/>
        </p:nvSpPr>
        <p:spPr>
          <a:xfrm>
            <a:off x="304801"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fr-FR" sz="1600" dirty="0"/>
          </a:p>
        </p:txBody>
      </p:sp>
      <p:sp>
        <p:nvSpPr>
          <p:cNvPr id="43" name="Rectangle 42">
            <a:extLst>
              <a:ext uri="{FF2B5EF4-FFF2-40B4-BE49-F238E27FC236}">
                <a16:creationId xmlns:a16="http://schemas.microsoft.com/office/drawing/2014/main" id="{0F3856D0-4862-43F4-9F8B-C0C007642B10}"/>
              </a:ext>
            </a:extLst>
          </p:cNvPr>
          <p:cNvSpPr/>
          <p:nvPr/>
        </p:nvSpPr>
        <p:spPr>
          <a:xfrm>
            <a:off x="3220668"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44" name="Rectangle 43">
            <a:extLst>
              <a:ext uri="{FF2B5EF4-FFF2-40B4-BE49-F238E27FC236}">
                <a16:creationId xmlns:a16="http://schemas.microsoft.com/office/drawing/2014/main" id="{ADE30153-CCA3-4533-B368-D9CE5F4DC1B2}"/>
              </a:ext>
            </a:extLst>
          </p:cNvPr>
          <p:cNvSpPr/>
          <p:nvPr/>
        </p:nvSpPr>
        <p:spPr>
          <a:xfrm>
            <a:off x="6136535"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5" name="Title 4">
            <a:extLst>
              <a:ext uri="{FF2B5EF4-FFF2-40B4-BE49-F238E27FC236}">
                <a16:creationId xmlns:a16="http://schemas.microsoft.com/office/drawing/2014/main" id="{65B46C2D-3B4A-41DE-B1E2-7ECA9DA795F8}"/>
              </a:ext>
            </a:extLst>
          </p:cNvPr>
          <p:cNvSpPr>
            <a:spLocks noGrp="1"/>
          </p:cNvSpPr>
          <p:nvPr>
            <p:ph type="title" idx="4294967295"/>
          </p:nvPr>
        </p:nvSpPr>
        <p:spPr>
          <a:xfrm>
            <a:off x="695325" y="347663"/>
            <a:ext cx="8448675" cy="469900"/>
          </a:xfrm>
        </p:spPr>
        <p:txBody>
          <a:bodyPr/>
          <a:lstStyle/>
          <a:p>
            <a:r>
              <a:rPr lang="en-US" sz="1400" dirty="0">
                <a:solidFill>
                  <a:srgbClr val="00B9FF"/>
                </a:solidFill>
              </a:rPr>
              <a:t>Why developers love Kubernetes </a:t>
            </a:r>
            <a:br>
              <a:rPr lang="en-US" sz="1400" dirty="0">
                <a:solidFill>
                  <a:srgbClr val="00B9FF"/>
                </a:solidFill>
              </a:rPr>
            </a:br>
            <a:r>
              <a:rPr lang="en-US" dirty="0"/>
              <a:t>A single extensible API </a:t>
            </a:r>
          </a:p>
        </p:txBody>
      </p:sp>
      <p:sp>
        <p:nvSpPr>
          <p:cNvPr id="11" name="Rectangle 10">
            <a:extLst>
              <a:ext uri="{FF2B5EF4-FFF2-40B4-BE49-F238E27FC236}">
                <a16:creationId xmlns:a16="http://schemas.microsoft.com/office/drawing/2014/main" id="{4AEAC9E2-3BBE-4A78-A5DA-B15C5F7BEBB3}"/>
              </a:ext>
            </a:extLst>
          </p:cNvPr>
          <p:cNvSpPr/>
          <p:nvPr/>
        </p:nvSpPr>
        <p:spPr>
          <a:xfrm>
            <a:off x="306729"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1"/>
                </a:solidFill>
              </a:rPr>
              <a:t>SCALE</a:t>
            </a:r>
          </a:p>
        </p:txBody>
      </p:sp>
      <p:sp>
        <p:nvSpPr>
          <p:cNvPr id="12" name="Rectangle 11">
            <a:extLst>
              <a:ext uri="{FF2B5EF4-FFF2-40B4-BE49-F238E27FC236}">
                <a16:creationId xmlns:a16="http://schemas.microsoft.com/office/drawing/2014/main" id="{277941C1-2BB2-47F7-890E-C05A3E486971}"/>
              </a:ext>
            </a:extLst>
          </p:cNvPr>
          <p:cNvSpPr/>
          <p:nvPr/>
        </p:nvSpPr>
        <p:spPr>
          <a:xfrm>
            <a:off x="322259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1"/>
                </a:solidFill>
              </a:rPr>
              <a:t>PERFORMANCE</a:t>
            </a:r>
          </a:p>
        </p:txBody>
      </p:sp>
      <p:sp>
        <p:nvSpPr>
          <p:cNvPr id="13" name="Rectangle 12">
            <a:extLst>
              <a:ext uri="{FF2B5EF4-FFF2-40B4-BE49-F238E27FC236}">
                <a16:creationId xmlns:a16="http://schemas.microsoft.com/office/drawing/2014/main" id="{74575AFE-B9AD-4770-8571-2F2C3A8D9A87}"/>
              </a:ext>
            </a:extLst>
          </p:cNvPr>
          <p:cNvSpPr/>
          <p:nvPr/>
        </p:nvSpPr>
        <p:spPr>
          <a:xfrm>
            <a:off x="613846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1"/>
                </a:solidFill>
              </a:rPr>
              <a:t>BREADTH</a:t>
            </a:r>
          </a:p>
        </p:txBody>
      </p:sp>
      <p:grpSp>
        <p:nvGrpSpPr>
          <p:cNvPr id="15" name="Group 14">
            <a:extLst>
              <a:ext uri="{FF2B5EF4-FFF2-40B4-BE49-F238E27FC236}">
                <a16:creationId xmlns:a16="http://schemas.microsoft.com/office/drawing/2014/main" id="{2E7989BF-CBD8-4EBC-95BD-98821689D40B}"/>
              </a:ext>
            </a:extLst>
          </p:cNvPr>
          <p:cNvGrpSpPr/>
          <p:nvPr/>
        </p:nvGrpSpPr>
        <p:grpSpPr>
          <a:xfrm>
            <a:off x="1063471" y="2220614"/>
            <a:ext cx="1185326" cy="672868"/>
            <a:chOff x="2939151" y="2019872"/>
            <a:chExt cx="1185326" cy="672868"/>
          </a:xfrm>
        </p:grpSpPr>
        <p:sp>
          <p:nvSpPr>
            <p:cNvPr id="16" name="Rectangle 15">
              <a:extLst>
                <a:ext uri="{FF2B5EF4-FFF2-40B4-BE49-F238E27FC236}">
                  <a16:creationId xmlns:a16="http://schemas.microsoft.com/office/drawing/2014/main" id="{62D33834-790E-4CB5-80FF-7653264C7C55}"/>
                </a:ext>
              </a:extLst>
            </p:cNvPr>
            <p:cNvSpPr/>
            <p:nvPr/>
          </p:nvSpPr>
          <p:spPr>
            <a:xfrm>
              <a:off x="2939151" y="2019872"/>
              <a:ext cx="1185326" cy="672868"/>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D635289-1973-4CDC-838B-7E8563ABF028}"/>
                </a:ext>
              </a:extLst>
            </p:cNvPr>
            <p:cNvGrpSpPr/>
            <p:nvPr/>
          </p:nvGrpSpPr>
          <p:grpSpPr>
            <a:xfrm>
              <a:off x="3249258" y="2074896"/>
              <a:ext cx="565112" cy="562821"/>
              <a:chOff x="3259856" y="2094974"/>
              <a:chExt cx="565112" cy="562821"/>
            </a:xfrm>
          </p:grpSpPr>
          <p:cxnSp>
            <p:nvCxnSpPr>
              <p:cNvPr id="18" name="Straight Arrow Connector 17">
                <a:extLst>
                  <a:ext uri="{FF2B5EF4-FFF2-40B4-BE49-F238E27FC236}">
                    <a16:creationId xmlns:a16="http://schemas.microsoft.com/office/drawing/2014/main" id="{737F8618-134C-49A7-A821-8C483AD0FB5B}"/>
                  </a:ext>
                </a:extLst>
              </p:cNvPr>
              <p:cNvCxnSpPr/>
              <p:nvPr/>
            </p:nvCxnSpPr>
            <p:spPr>
              <a:xfrm flipV="1">
                <a:off x="3541249" y="20949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D8790DD-AAA4-4290-8089-13F8CCB895B9}"/>
                  </a:ext>
                </a:extLst>
              </p:cNvPr>
              <p:cNvCxnSpPr>
                <a:cxnSpLocks/>
              </p:cNvCxnSpPr>
              <p:nvPr/>
            </p:nvCxnSpPr>
            <p:spPr>
              <a:xfrm rot="5400000" flipV="1">
                <a:off x="3693649" y="2247374"/>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008A7F3-75D7-4B28-845C-C1CE99177AF9}"/>
                  </a:ext>
                </a:extLst>
              </p:cNvPr>
              <p:cNvCxnSpPr>
                <a:cxnSpLocks/>
              </p:cNvCxnSpPr>
              <p:nvPr/>
            </p:nvCxnSpPr>
            <p:spPr>
              <a:xfrm rot="10800000" flipV="1">
                <a:off x="3541249" y="2395157"/>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5AA35C9-3302-46B1-AE2E-446954B0AC20}"/>
                  </a:ext>
                </a:extLst>
              </p:cNvPr>
              <p:cNvCxnSpPr>
                <a:cxnSpLocks/>
              </p:cNvCxnSpPr>
              <p:nvPr/>
            </p:nvCxnSpPr>
            <p:spPr>
              <a:xfrm rot="16200000" flipV="1">
                <a:off x="3391175" y="2247375"/>
                <a:ext cx="0" cy="2626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grpSp>
      <p:grpSp>
        <p:nvGrpSpPr>
          <p:cNvPr id="22" name="Group 21">
            <a:extLst>
              <a:ext uri="{FF2B5EF4-FFF2-40B4-BE49-F238E27FC236}">
                <a16:creationId xmlns:a16="http://schemas.microsoft.com/office/drawing/2014/main" id="{F88BB1A0-8D3E-4964-B394-59AB58DBF842}"/>
              </a:ext>
            </a:extLst>
          </p:cNvPr>
          <p:cNvGrpSpPr/>
          <p:nvPr/>
        </p:nvGrpSpPr>
        <p:grpSpPr>
          <a:xfrm>
            <a:off x="3937103" y="2274570"/>
            <a:ext cx="1269796" cy="477677"/>
            <a:chOff x="3153985" y="2945426"/>
            <a:chExt cx="850730" cy="320031"/>
          </a:xfrm>
        </p:grpSpPr>
        <p:sp>
          <p:nvSpPr>
            <p:cNvPr id="23" name="Freeform: Shape 22">
              <a:extLst>
                <a:ext uri="{FF2B5EF4-FFF2-40B4-BE49-F238E27FC236}">
                  <a16:creationId xmlns:a16="http://schemas.microsoft.com/office/drawing/2014/main" id="{843A6D54-67D7-4779-9981-581EA107C82D}"/>
                </a:ext>
              </a:extLst>
            </p:cNvPr>
            <p:cNvSpPr/>
            <p:nvPr/>
          </p:nvSpPr>
          <p:spPr>
            <a:xfrm rot="3792748">
              <a:off x="3604720" y="3019340"/>
              <a:ext cx="135563" cy="356672"/>
            </a:xfrm>
            <a:custGeom>
              <a:avLst/>
              <a:gdLst>
                <a:gd name="connsiteX0" fmla="*/ 220572 w 441146"/>
                <a:gd name="connsiteY0" fmla="*/ 0 h 905513"/>
                <a:gd name="connsiteX1" fmla="*/ 409962 w 441146"/>
                <a:gd name="connsiteY1" fmla="*/ 578541 h 905513"/>
                <a:gd name="connsiteX2" fmla="*/ 423812 w 441146"/>
                <a:gd name="connsiteY2" fmla="*/ 599083 h 905513"/>
                <a:gd name="connsiteX3" fmla="*/ 441146 w 441146"/>
                <a:gd name="connsiteY3" fmla="*/ 684940 h 905513"/>
                <a:gd name="connsiteX4" fmla="*/ 220573 w 441146"/>
                <a:gd name="connsiteY4" fmla="*/ 905513 h 905513"/>
                <a:gd name="connsiteX5" fmla="*/ 0 w 441146"/>
                <a:gd name="connsiteY5" fmla="*/ 684940 h 905513"/>
                <a:gd name="connsiteX6" fmla="*/ 17334 w 441146"/>
                <a:gd name="connsiteY6" fmla="*/ 599083 h 905513"/>
                <a:gd name="connsiteX7" fmla="*/ 31180 w 441146"/>
                <a:gd name="connsiteY7" fmla="*/ 578547 h 905513"/>
                <a:gd name="connsiteX0" fmla="*/ 232051 w 441146"/>
                <a:gd name="connsiteY0" fmla="*/ 0 h 1160674"/>
                <a:gd name="connsiteX1" fmla="*/ 409962 w 441146"/>
                <a:gd name="connsiteY1" fmla="*/ 833702 h 1160674"/>
                <a:gd name="connsiteX2" fmla="*/ 423812 w 441146"/>
                <a:gd name="connsiteY2" fmla="*/ 854244 h 1160674"/>
                <a:gd name="connsiteX3" fmla="*/ 441146 w 441146"/>
                <a:gd name="connsiteY3" fmla="*/ 940101 h 1160674"/>
                <a:gd name="connsiteX4" fmla="*/ 220573 w 441146"/>
                <a:gd name="connsiteY4" fmla="*/ 1160674 h 1160674"/>
                <a:gd name="connsiteX5" fmla="*/ 0 w 441146"/>
                <a:gd name="connsiteY5" fmla="*/ 940101 h 1160674"/>
                <a:gd name="connsiteX6" fmla="*/ 17334 w 441146"/>
                <a:gd name="connsiteY6" fmla="*/ 854244 h 1160674"/>
                <a:gd name="connsiteX7" fmla="*/ 31180 w 441146"/>
                <a:gd name="connsiteY7" fmla="*/ 833708 h 1160674"/>
                <a:gd name="connsiteX8" fmla="*/ 232051 w 441146"/>
                <a:gd name="connsiteY8" fmla="*/ 0 h 1160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146" h="1160674">
                  <a:moveTo>
                    <a:pt x="232051" y="0"/>
                  </a:moveTo>
                  <a:lnTo>
                    <a:pt x="409962" y="833702"/>
                  </a:lnTo>
                  <a:lnTo>
                    <a:pt x="423812" y="854244"/>
                  </a:lnTo>
                  <a:cubicBezTo>
                    <a:pt x="434974" y="880633"/>
                    <a:pt x="441146" y="909646"/>
                    <a:pt x="441146" y="940101"/>
                  </a:cubicBezTo>
                  <a:cubicBezTo>
                    <a:pt x="441146" y="1061920"/>
                    <a:pt x="342392" y="1160674"/>
                    <a:pt x="220573" y="1160674"/>
                  </a:cubicBezTo>
                  <a:cubicBezTo>
                    <a:pt x="98754" y="1160674"/>
                    <a:pt x="0" y="1061920"/>
                    <a:pt x="0" y="940101"/>
                  </a:cubicBezTo>
                  <a:cubicBezTo>
                    <a:pt x="0" y="909646"/>
                    <a:pt x="6172" y="880633"/>
                    <a:pt x="17334" y="854244"/>
                  </a:cubicBezTo>
                  <a:lnTo>
                    <a:pt x="31180" y="833708"/>
                  </a:lnTo>
                  <a:cubicBezTo>
                    <a:pt x="94311" y="640859"/>
                    <a:pt x="168920" y="192849"/>
                    <a:pt x="232051"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2AF200-5B95-4D8D-B5C6-3C9D58E2AE48}"/>
                </a:ext>
              </a:extLst>
            </p:cNvPr>
            <p:cNvSpPr/>
            <p:nvPr/>
          </p:nvSpPr>
          <p:spPr>
            <a:xfrm>
              <a:off x="3153985" y="310149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32B05882-89A4-4944-AB8F-AB81598AC350}"/>
                </a:ext>
              </a:extLst>
            </p:cNvPr>
            <p:cNvSpPr/>
            <p:nvPr/>
          </p:nvSpPr>
          <p:spPr>
            <a:xfrm>
              <a:off x="3908529" y="3111021"/>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91E6AEEA-16FC-4E01-83E6-EFD04BF964FF}"/>
                </a:ext>
              </a:extLst>
            </p:cNvPr>
            <p:cNvSpPr/>
            <p:nvPr/>
          </p:nvSpPr>
          <p:spPr>
            <a:xfrm>
              <a:off x="3686834"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B95F545C-B4CB-4A1E-B527-5762B34117DA}"/>
                </a:ext>
              </a:extLst>
            </p:cNvPr>
            <p:cNvSpPr/>
            <p:nvPr/>
          </p:nvSpPr>
          <p:spPr>
            <a:xfrm>
              <a:off x="3386569" y="2945426"/>
              <a:ext cx="96186" cy="96186"/>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8" name="Group 3082">
            <a:extLst>
              <a:ext uri="{FF2B5EF4-FFF2-40B4-BE49-F238E27FC236}">
                <a16:creationId xmlns:a16="http://schemas.microsoft.com/office/drawing/2014/main" id="{1B4A486A-EB7D-436D-80A7-B476A1CAFBAA}"/>
              </a:ext>
            </a:extLst>
          </p:cNvPr>
          <p:cNvGrpSpPr/>
          <p:nvPr/>
        </p:nvGrpSpPr>
        <p:grpSpPr>
          <a:xfrm>
            <a:off x="7055974" y="2046316"/>
            <a:ext cx="863788" cy="922392"/>
            <a:chOff x="0" y="0"/>
            <a:chExt cx="2636983" cy="2815893"/>
          </a:xfrm>
        </p:grpSpPr>
        <p:sp>
          <p:nvSpPr>
            <p:cNvPr id="29" name="Shape 3069">
              <a:extLst>
                <a:ext uri="{FF2B5EF4-FFF2-40B4-BE49-F238E27FC236}">
                  <a16:creationId xmlns:a16="http://schemas.microsoft.com/office/drawing/2014/main" id="{5B3FE41D-2A7D-49EB-A5BB-485E7BE19DDD}"/>
                </a:ext>
              </a:extLst>
            </p:cNvPr>
            <p:cNvSpPr/>
            <p:nvPr/>
          </p:nvSpPr>
          <p:spPr>
            <a:xfrm>
              <a:off x="0" y="1416382"/>
              <a:ext cx="604292"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0" name="Shape 3070">
              <a:extLst>
                <a:ext uri="{FF2B5EF4-FFF2-40B4-BE49-F238E27FC236}">
                  <a16:creationId xmlns:a16="http://schemas.microsoft.com/office/drawing/2014/main" id="{D1AA4714-C116-44EC-A3BC-368ACDE7C75F}"/>
                </a:ext>
              </a:extLst>
            </p:cNvPr>
            <p:cNvSpPr/>
            <p:nvPr/>
          </p:nvSpPr>
          <p:spPr>
            <a:xfrm>
              <a:off x="1188943" y="1654171"/>
              <a:ext cx="604293" cy="604292"/>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1" name="Shape 3071">
              <a:extLst>
                <a:ext uri="{FF2B5EF4-FFF2-40B4-BE49-F238E27FC236}">
                  <a16:creationId xmlns:a16="http://schemas.microsoft.com/office/drawing/2014/main" id="{FFE7B896-5F74-4F1C-89AB-2649996EDB8B}"/>
                </a:ext>
              </a:extLst>
            </p:cNvPr>
            <p:cNvSpPr/>
            <p:nvPr/>
          </p:nvSpPr>
          <p:spPr>
            <a:xfrm>
              <a:off x="737630" y="683604"/>
              <a:ext cx="604292" cy="604293"/>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2" name="Shape 3072">
              <a:extLst>
                <a:ext uri="{FF2B5EF4-FFF2-40B4-BE49-F238E27FC236}">
                  <a16:creationId xmlns:a16="http://schemas.microsoft.com/office/drawing/2014/main" id="{18716D7E-BEB7-4B4F-B1D1-BE1C9EF2C9B2}"/>
                </a:ext>
              </a:extLst>
            </p:cNvPr>
            <p:cNvSpPr/>
            <p:nvPr/>
          </p:nvSpPr>
          <p:spPr>
            <a:xfrm flipV="1">
              <a:off x="1159517" y="314274"/>
              <a:ext cx="379524" cy="37952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3" name="Shape 3073">
              <a:extLst>
                <a:ext uri="{FF2B5EF4-FFF2-40B4-BE49-F238E27FC236}">
                  <a16:creationId xmlns:a16="http://schemas.microsoft.com/office/drawing/2014/main" id="{8DAAD18F-BF51-40AF-9A6F-05A13DBF9AA9}"/>
                </a:ext>
              </a:extLst>
            </p:cNvPr>
            <p:cNvSpPr/>
            <p:nvPr/>
          </p:nvSpPr>
          <p:spPr>
            <a:xfrm>
              <a:off x="1505022" y="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4" name="Shape 3074">
              <a:extLst>
                <a:ext uri="{FF2B5EF4-FFF2-40B4-BE49-F238E27FC236}">
                  <a16:creationId xmlns:a16="http://schemas.microsoft.com/office/drawing/2014/main" id="{081CDB03-B55F-43BC-8B3B-04BA68DABF8F}"/>
                </a:ext>
              </a:extLst>
            </p:cNvPr>
            <p:cNvSpPr/>
            <p:nvPr/>
          </p:nvSpPr>
          <p:spPr>
            <a:xfrm>
              <a:off x="1348779" y="989819"/>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5" name="Shape 3075">
              <a:extLst>
                <a:ext uri="{FF2B5EF4-FFF2-40B4-BE49-F238E27FC236}">
                  <a16:creationId xmlns:a16="http://schemas.microsoft.com/office/drawing/2014/main" id="{EA1C1A69-FBDF-4CE4-A870-7A54D856991C}"/>
                </a:ext>
              </a:extLst>
            </p:cNvPr>
            <p:cNvSpPr/>
            <p:nvPr/>
          </p:nvSpPr>
          <p:spPr>
            <a:xfrm>
              <a:off x="1820456" y="771600"/>
              <a:ext cx="389478" cy="389478"/>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6" name="Shape 3076">
              <a:extLst>
                <a:ext uri="{FF2B5EF4-FFF2-40B4-BE49-F238E27FC236}">
                  <a16:creationId xmlns:a16="http://schemas.microsoft.com/office/drawing/2014/main" id="{0EDCE171-3BDB-4226-8BDF-B383E9A7DF24}"/>
                </a:ext>
              </a:extLst>
            </p:cNvPr>
            <p:cNvSpPr/>
            <p:nvPr/>
          </p:nvSpPr>
          <p:spPr>
            <a:xfrm flipV="1">
              <a:off x="493245" y="1179146"/>
              <a:ext cx="311951" cy="311950"/>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7" name="Shape 3077">
              <a:extLst>
                <a:ext uri="{FF2B5EF4-FFF2-40B4-BE49-F238E27FC236}">
                  <a16:creationId xmlns:a16="http://schemas.microsoft.com/office/drawing/2014/main" id="{B719FD8F-9B1D-4E5B-B7F5-D4009DC10EFE}"/>
                </a:ext>
              </a:extLst>
            </p:cNvPr>
            <p:cNvSpPr/>
            <p:nvPr/>
          </p:nvSpPr>
          <p:spPr>
            <a:xfrm>
              <a:off x="590303" y="1821087"/>
              <a:ext cx="583462" cy="110533"/>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8" name="Shape 3078">
              <a:extLst>
                <a:ext uri="{FF2B5EF4-FFF2-40B4-BE49-F238E27FC236}">
                  <a16:creationId xmlns:a16="http://schemas.microsoft.com/office/drawing/2014/main" id="{7CD86C84-51C0-4A21-84F0-D54499A49194}"/>
                </a:ext>
              </a:extLst>
            </p:cNvPr>
            <p:cNvSpPr/>
            <p:nvPr/>
          </p:nvSpPr>
          <p:spPr>
            <a:xfrm>
              <a:off x="1795239" y="1940974"/>
              <a:ext cx="459142" cy="1"/>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39" name="Shape 3079">
              <a:extLst>
                <a:ext uri="{FF2B5EF4-FFF2-40B4-BE49-F238E27FC236}">
                  <a16:creationId xmlns:a16="http://schemas.microsoft.com/office/drawing/2014/main" id="{DD91BB5B-1CCF-4D9F-A2C6-928CB458A363}"/>
                </a:ext>
              </a:extLst>
            </p:cNvPr>
            <p:cNvSpPr/>
            <p:nvPr/>
          </p:nvSpPr>
          <p:spPr>
            <a:xfrm>
              <a:off x="2247505" y="1771283"/>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0" name="Shape 3080">
              <a:extLst>
                <a:ext uri="{FF2B5EF4-FFF2-40B4-BE49-F238E27FC236}">
                  <a16:creationId xmlns:a16="http://schemas.microsoft.com/office/drawing/2014/main" id="{775E9A90-4D1A-493B-8E64-B6305F434434}"/>
                </a:ext>
              </a:extLst>
            </p:cNvPr>
            <p:cNvSpPr/>
            <p:nvPr/>
          </p:nvSpPr>
          <p:spPr>
            <a:xfrm>
              <a:off x="1927218" y="2426415"/>
              <a:ext cx="389479" cy="389479"/>
            </a:xfrm>
            <a:prstGeom prst="ellipse">
              <a:avLst/>
            </a:prstGeom>
            <a:solidFill>
              <a:schemeClr val="accent6">
                <a:hueOff val="-10800000"/>
                <a:satOff val="-98529"/>
                <a:lumOff val="-99999"/>
              </a:schemeClr>
            </a:solid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sp>
          <p:nvSpPr>
            <p:cNvPr id="41" name="Shape 3081">
              <a:extLst>
                <a:ext uri="{FF2B5EF4-FFF2-40B4-BE49-F238E27FC236}">
                  <a16:creationId xmlns:a16="http://schemas.microsoft.com/office/drawing/2014/main" id="{8BF20F07-2F63-40A0-BE44-8C49F5160E35}"/>
                </a:ext>
              </a:extLst>
            </p:cNvPr>
            <p:cNvSpPr/>
            <p:nvPr/>
          </p:nvSpPr>
          <p:spPr>
            <a:xfrm>
              <a:off x="1683625" y="2183615"/>
              <a:ext cx="305864" cy="305864"/>
            </a:xfrm>
            <a:prstGeom prst="line">
              <a:avLst/>
            </a:prstGeom>
            <a:noFill/>
            <a:ln w="19050" cap="flat">
              <a:solidFill>
                <a:schemeClr val="tx1"/>
              </a:solidFill>
              <a:prstDash val="solid"/>
              <a:miter lim="400000"/>
            </a:ln>
            <a:effectLst/>
          </p:spPr>
          <p:txBody>
            <a:bodyPr wrap="square" lIns="67677" tIns="67677" rIns="67677" bIns="67677" numCol="1" anchor="ctr">
              <a:noAutofit/>
            </a:bodyPr>
            <a:lstStyle/>
            <a:p>
              <a:pPr>
                <a:defRPr sz="3600">
                  <a:latin typeface="+mn-lt"/>
                  <a:ea typeface="+mn-ea"/>
                  <a:cs typeface="+mn-cs"/>
                  <a:sym typeface="Helvetica Light"/>
                </a:defRPr>
              </a:pPr>
              <a:endParaRPr/>
            </a:p>
          </p:txBody>
        </p:sp>
      </p:grpSp>
    </p:spTree>
    <p:extLst>
      <p:ext uri="{BB962C8B-B14F-4D97-AF65-F5344CB8AC3E}">
        <p14:creationId xmlns:p14="http://schemas.microsoft.com/office/powerpoint/2010/main" val="131769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42"/>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7.13728E-7 -0.0449 L 7.13728E-7 -2.59259E-6 " pathEditMode="relative" rAng="0" ptsTypes="AA">
                                      <p:cBhvr>
                                        <p:cTn id="14" dur="1000" fill="hold"/>
                                        <p:tgtEl>
                                          <p:spTgt spid="11"/>
                                        </p:tgtEl>
                                        <p:attrNameLst>
                                          <p:attrName>ppt_x</p:attrName>
                                          <p:attrName>ppt_y</p:attrName>
                                        </p:attrNameLst>
                                      </p:cBhvr>
                                      <p:rCtr x="0" y="2245"/>
                                    </p:animMotion>
                                  </p:childTnLst>
                                </p:cTn>
                              </p:par>
                              <p:par>
                                <p:cTn id="15" presetID="53" presetClass="entr" presetSubtype="16"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500"/>
                                  </p:stCondLst>
                                  <p:childTnLst>
                                    <p:animMotion origin="layout" path="M 0 0.04599 L 0 -2.22222E-6 " pathEditMode="relative" rAng="0" ptsTypes="AA">
                                      <p:cBhvr>
                                        <p:cTn id="24" dur="500" fill="hold"/>
                                        <p:tgtEl>
                                          <p:spTgt spid="43"/>
                                        </p:tgtEl>
                                        <p:attrNameLst>
                                          <p:attrName>ppt_x</p:attrName>
                                          <p:attrName>ppt_y</p:attrName>
                                        </p:attrNameLst>
                                      </p:cBhvr>
                                      <p:rCtr x="0" y="-2315"/>
                                    </p:animMotion>
                                  </p:childTnLst>
                                </p:cTn>
                              </p:par>
                              <p:par>
                                <p:cTn id="25" presetID="10" presetClass="entr" presetSubtype="0" fill="hold" grpId="0" nodeType="with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500"/>
                                  </p:stCondLst>
                                  <p:childTnLst>
                                    <p:animMotion origin="layout" path="M 3.24824E-6 -0.0449 L 3.24824E-6 -2.59259E-6 " pathEditMode="relative" rAng="0" ptsTypes="AA">
                                      <p:cBhvr>
                                        <p:cTn id="29" dur="1000" fill="hold"/>
                                        <p:tgtEl>
                                          <p:spTgt spid="12"/>
                                        </p:tgtEl>
                                        <p:attrNameLst>
                                          <p:attrName>ppt_x</p:attrName>
                                          <p:attrName>ppt_y</p:attrName>
                                        </p:attrNameLst>
                                      </p:cBhvr>
                                      <p:rCtr x="0" y="2245"/>
                                    </p:animMotion>
                                  </p:childTnLst>
                                </p:cTn>
                              </p:par>
                              <p:par>
                                <p:cTn id="30" presetID="53" presetClass="entr" presetSubtype="16" fill="hold" nodeType="withEffect">
                                  <p:stCondLst>
                                    <p:cond delay="10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10" presetClass="entr" presetSubtype="0" fill="hold" grpId="0" nodeType="withEffect">
                                  <p:stCondLst>
                                    <p:cond delay="14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900"/>
                                  </p:stCondLst>
                                  <p:childTnLst>
                                    <p:animMotion origin="layout" path="M -3.12581E-8 -0.04491 L -3.12581E-8 1.48148E-6 " pathEditMode="relative" rAng="0" ptsTypes="AA">
                                      <p:cBhvr>
                                        <p:cTn id="39" dur="1000" fill="hold"/>
                                        <p:tgtEl>
                                          <p:spTgt spid="13"/>
                                        </p:tgtEl>
                                        <p:attrNameLst>
                                          <p:attrName>ppt_x</p:attrName>
                                          <p:attrName>ppt_y</p:attrName>
                                        </p:attrNameLst>
                                      </p:cBhvr>
                                      <p:rCtr x="0" y="2245"/>
                                    </p:animMotion>
                                  </p:childTnLst>
                                </p:cTn>
                              </p:par>
                              <p:par>
                                <p:cTn id="40" presetID="53" presetClass="entr" presetSubtype="16" fill="hold" nodeType="withEffect">
                                  <p:stCondLst>
                                    <p:cond delay="1750"/>
                                  </p:stCondLst>
                                  <p:childTnLst>
                                    <p:set>
                                      <p:cBhvr>
                                        <p:cTn id="41" dur="1" fill="hold">
                                          <p:stCondLst>
                                            <p:cond delay="0"/>
                                          </p:stCondLst>
                                        </p:cTn>
                                        <p:tgtEl>
                                          <p:spTgt spid="28"/>
                                        </p:tgtEl>
                                        <p:attrNameLst>
                                          <p:attrName>style.visibility</p:attrName>
                                        </p:attrNameLst>
                                      </p:cBhvr>
                                      <p:to>
                                        <p:strVal val="visible"/>
                                      </p:to>
                                    </p:set>
                                    <p:anim calcmode="lin" valueType="num">
                                      <p:cBhvr>
                                        <p:cTn id="42" dur="500" fill="hold"/>
                                        <p:tgtEl>
                                          <p:spTgt spid="28"/>
                                        </p:tgtEl>
                                        <p:attrNameLst>
                                          <p:attrName>ppt_w</p:attrName>
                                        </p:attrNameLst>
                                      </p:cBhvr>
                                      <p:tavLst>
                                        <p:tav tm="0">
                                          <p:val>
                                            <p:fltVal val="0"/>
                                          </p:val>
                                        </p:tav>
                                        <p:tav tm="100000">
                                          <p:val>
                                            <p:strVal val="#ppt_w"/>
                                          </p:val>
                                        </p:tav>
                                      </p:tavLst>
                                    </p:anim>
                                    <p:anim calcmode="lin" valueType="num">
                                      <p:cBhvr>
                                        <p:cTn id="43" dur="500" fill="hold"/>
                                        <p:tgtEl>
                                          <p:spTgt spid="28"/>
                                        </p:tgtEl>
                                        <p:attrNameLst>
                                          <p:attrName>ppt_h</p:attrName>
                                        </p:attrNameLst>
                                      </p:cBhvr>
                                      <p:tavLst>
                                        <p:tav tm="0">
                                          <p:val>
                                            <p:fltVal val="0"/>
                                          </p:val>
                                        </p:tav>
                                        <p:tav tm="100000">
                                          <p:val>
                                            <p:strVal val="#ppt_h"/>
                                          </p:val>
                                        </p:tav>
                                      </p:tavLst>
                                    </p:anim>
                                    <p:animEffect transition="in" filter="fade">
                                      <p:cBhvr>
                                        <p:cTn id="44" dur="500"/>
                                        <p:tgtEl>
                                          <p:spTgt spid="28"/>
                                        </p:tgtEl>
                                      </p:cBhvr>
                                    </p:animEffect>
                                  </p:childTnLst>
                                </p:cTn>
                              </p:par>
                              <p:par>
                                <p:cTn id="45" presetID="10" presetClass="entr" presetSubtype="0" fill="hold" grpId="0" nodeType="withEffect">
                                  <p:stCondLst>
                                    <p:cond delay="12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1250"/>
                                  </p:stCondLst>
                                  <p:childTnLst>
                                    <p:animMotion origin="layout" path="M -3.61111E-6 0.04599 L -3.61111E-6 -2.22222E-6 " pathEditMode="relative" rAng="0" ptsTypes="AA">
                                      <p:cBhvr>
                                        <p:cTn id="49" dur="500" fill="hold"/>
                                        <p:tgtEl>
                                          <p:spTgt spid="4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11" grpId="0"/>
      <p:bldP spid="11" grpId="1"/>
      <p:bldP spid="12" grpId="0"/>
      <p:bldP spid="12" grpId="1"/>
      <p:bldP spid="13" grpId="0"/>
      <p:bldP spid="1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7ABD031-959B-4366-B3B8-84861B35294F}"/>
              </a:ext>
            </a:extLst>
          </p:cNvPr>
          <p:cNvSpPr/>
          <p:nvPr/>
        </p:nvSpPr>
        <p:spPr>
          <a:xfrm>
            <a:off x="1757628"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55428BB8-0A3A-4D10-8A43-F6964F662731}"/>
              </a:ext>
            </a:extLst>
          </p:cNvPr>
          <p:cNvSpPr/>
          <p:nvPr/>
        </p:nvSpPr>
        <p:spPr>
          <a:xfrm>
            <a:off x="4673495" y="1518962"/>
            <a:ext cx="2702666" cy="2430738"/>
          </a:xfrm>
          <a:prstGeom prst="rect">
            <a:avLst/>
          </a:prstGeom>
          <a:solidFill>
            <a:srgbClr val="000000">
              <a:alpha val="60000"/>
            </a:srgb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1269412C-785F-4D1B-A02C-F23C8BEB83A7}"/>
              </a:ext>
            </a:extLst>
          </p:cNvPr>
          <p:cNvSpPr>
            <a:spLocks noGrp="1"/>
          </p:cNvSpPr>
          <p:nvPr>
            <p:ph type="title" idx="4294967295"/>
          </p:nvPr>
        </p:nvSpPr>
        <p:spPr>
          <a:xfrm>
            <a:off x="695325" y="347663"/>
            <a:ext cx="8448675" cy="469900"/>
          </a:xfrm>
        </p:spPr>
        <p:txBody>
          <a:bodyPr/>
          <a:lstStyle/>
          <a:p>
            <a:r>
              <a:rPr lang="en-US" dirty="0"/>
              <a:t>Cloud-native applications</a:t>
            </a:r>
          </a:p>
        </p:txBody>
      </p:sp>
      <p:grpSp>
        <p:nvGrpSpPr>
          <p:cNvPr id="15" name="Group 18">
            <a:extLst>
              <a:ext uri="{FF2B5EF4-FFF2-40B4-BE49-F238E27FC236}">
                <a16:creationId xmlns:a16="http://schemas.microsoft.com/office/drawing/2014/main" id="{4EEDB885-2F37-4F6F-9641-7A1331D253AD}"/>
              </a:ext>
            </a:extLst>
          </p:cNvPr>
          <p:cNvGrpSpPr>
            <a:grpSpLocks noChangeAspect="1"/>
          </p:cNvGrpSpPr>
          <p:nvPr/>
        </p:nvGrpSpPr>
        <p:grpSpPr bwMode="auto">
          <a:xfrm>
            <a:off x="2606042" y="2100520"/>
            <a:ext cx="1005838" cy="1010720"/>
            <a:chOff x="3" y="2"/>
            <a:chExt cx="412" cy="414"/>
          </a:xfrm>
        </p:grpSpPr>
        <p:sp>
          <p:nvSpPr>
            <p:cNvPr id="16" name="Freeform 19">
              <a:extLst>
                <a:ext uri="{FF2B5EF4-FFF2-40B4-BE49-F238E27FC236}">
                  <a16:creationId xmlns:a16="http://schemas.microsoft.com/office/drawing/2014/main" id="{D7F043CC-7AB3-4CC3-8112-7355EDAC83FC}"/>
                </a:ext>
              </a:extLst>
            </p:cNvPr>
            <p:cNvSpPr>
              <a:spLocks noEditPoints="1"/>
            </p:cNvSpPr>
            <p:nvPr/>
          </p:nvSpPr>
          <p:spPr bwMode="auto">
            <a:xfrm>
              <a:off x="3" y="2"/>
              <a:ext cx="412" cy="414"/>
            </a:xfrm>
            <a:custGeom>
              <a:avLst/>
              <a:gdLst>
                <a:gd name="T0" fmla="*/ 81 w 198"/>
                <a:gd name="T1" fmla="*/ 188 h 199"/>
                <a:gd name="T2" fmla="*/ 65 w 198"/>
                <a:gd name="T3" fmla="*/ 166 h 199"/>
                <a:gd name="T4" fmla="*/ 50 w 198"/>
                <a:gd name="T5" fmla="*/ 177 h 199"/>
                <a:gd name="T6" fmla="*/ 29 w 198"/>
                <a:gd name="T7" fmla="*/ 170 h 199"/>
                <a:gd name="T8" fmla="*/ 24 w 198"/>
                <a:gd name="T9" fmla="*/ 149 h 199"/>
                <a:gd name="T10" fmla="*/ 31 w 198"/>
                <a:gd name="T11" fmla="*/ 128 h 199"/>
                <a:gd name="T12" fmla="*/ 10 w 198"/>
                <a:gd name="T13" fmla="*/ 119 h 199"/>
                <a:gd name="T14" fmla="*/ 11 w 198"/>
                <a:gd name="T15" fmla="*/ 81 h 199"/>
                <a:gd name="T16" fmla="*/ 31 w 198"/>
                <a:gd name="T17" fmla="*/ 72 h 199"/>
                <a:gd name="T18" fmla="*/ 22 w 198"/>
                <a:gd name="T19" fmla="*/ 50 h 199"/>
                <a:gd name="T20" fmla="*/ 50 w 198"/>
                <a:gd name="T21" fmla="*/ 25 h 199"/>
                <a:gd name="T22" fmla="*/ 76 w 198"/>
                <a:gd name="T23" fmla="*/ 29 h 199"/>
                <a:gd name="T24" fmla="*/ 79 w 198"/>
                <a:gd name="T25" fmla="*/ 11 h 199"/>
                <a:gd name="T26" fmla="*/ 117 w 198"/>
                <a:gd name="T27" fmla="*/ 12 h 199"/>
                <a:gd name="T28" fmla="*/ 133 w 198"/>
                <a:gd name="T29" fmla="*/ 33 h 199"/>
                <a:gd name="T30" fmla="*/ 142 w 198"/>
                <a:gd name="T31" fmla="*/ 29 h 199"/>
                <a:gd name="T32" fmla="*/ 153 w 198"/>
                <a:gd name="T33" fmla="*/ 21 h 199"/>
                <a:gd name="T34" fmla="*/ 176 w 198"/>
                <a:gd name="T35" fmla="*/ 40 h 199"/>
                <a:gd name="T36" fmla="*/ 168 w 198"/>
                <a:gd name="T37" fmla="*/ 56 h 199"/>
                <a:gd name="T38" fmla="*/ 179 w 198"/>
                <a:gd name="T39" fmla="*/ 80 h 199"/>
                <a:gd name="T40" fmla="*/ 198 w 198"/>
                <a:gd name="T41" fmla="*/ 99 h 199"/>
                <a:gd name="T42" fmla="*/ 179 w 198"/>
                <a:gd name="T43" fmla="*/ 118 h 199"/>
                <a:gd name="T44" fmla="*/ 169 w 198"/>
                <a:gd name="T45" fmla="*/ 143 h 199"/>
                <a:gd name="T46" fmla="*/ 169 w 198"/>
                <a:gd name="T47" fmla="*/ 170 h 199"/>
                <a:gd name="T48" fmla="*/ 143 w 198"/>
                <a:gd name="T49" fmla="*/ 169 h 199"/>
                <a:gd name="T50" fmla="*/ 118 w 198"/>
                <a:gd name="T51" fmla="*/ 180 h 199"/>
                <a:gd name="T52" fmla="*/ 99 w 198"/>
                <a:gd name="T53" fmla="*/ 199 h 199"/>
                <a:gd name="T54" fmla="*/ 87 w 198"/>
                <a:gd name="T55" fmla="*/ 180 h 199"/>
                <a:gd name="T56" fmla="*/ 99 w 198"/>
                <a:gd name="T57" fmla="*/ 193 h 199"/>
                <a:gd name="T58" fmla="*/ 112 w 198"/>
                <a:gd name="T59" fmla="*/ 180 h 199"/>
                <a:gd name="T60" fmla="*/ 134 w 198"/>
                <a:gd name="T61" fmla="*/ 160 h 199"/>
                <a:gd name="T62" fmla="*/ 153 w 198"/>
                <a:gd name="T63" fmla="*/ 170 h 199"/>
                <a:gd name="T64" fmla="*/ 165 w 198"/>
                <a:gd name="T65" fmla="*/ 165 h 199"/>
                <a:gd name="T66" fmla="*/ 165 w 198"/>
                <a:gd name="T67" fmla="*/ 147 h 199"/>
                <a:gd name="T68" fmla="*/ 179 w 198"/>
                <a:gd name="T69" fmla="*/ 112 h 199"/>
                <a:gd name="T70" fmla="*/ 192 w 198"/>
                <a:gd name="T71" fmla="*/ 99 h 199"/>
                <a:gd name="T72" fmla="*/ 179 w 198"/>
                <a:gd name="T73" fmla="*/ 87 h 199"/>
                <a:gd name="T74" fmla="*/ 164 w 198"/>
                <a:gd name="T75" fmla="*/ 51 h 199"/>
                <a:gd name="T76" fmla="*/ 169 w 198"/>
                <a:gd name="T77" fmla="*/ 42 h 199"/>
                <a:gd name="T78" fmla="*/ 153 w 198"/>
                <a:gd name="T79" fmla="*/ 27 h 199"/>
                <a:gd name="T80" fmla="*/ 146 w 198"/>
                <a:gd name="T81" fmla="*/ 34 h 199"/>
                <a:gd name="T82" fmla="*/ 133 w 198"/>
                <a:gd name="T83" fmla="*/ 40 h 199"/>
                <a:gd name="T84" fmla="*/ 111 w 198"/>
                <a:gd name="T85" fmla="*/ 12 h 199"/>
                <a:gd name="T86" fmla="*/ 86 w 198"/>
                <a:gd name="T87" fmla="*/ 11 h 199"/>
                <a:gd name="T88" fmla="*/ 80 w 198"/>
                <a:gd name="T89" fmla="*/ 33 h 199"/>
                <a:gd name="T90" fmla="*/ 51 w 198"/>
                <a:gd name="T91" fmla="*/ 35 h 199"/>
                <a:gd name="T92" fmla="*/ 43 w 198"/>
                <a:gd name="T93" fmla="*/ 29 h 199"/>
                <a:gd name="T94" fmla="*/ 27 w 198"/>
                <a:gd name="T95" fmla="*/ 46 h 199"/>
                <a:gd name="T96" fmla="*/ 37 w 198"/>
                <a:gd name="T97" fmla="*/ 74 h 199"/>
                <a:gd name="T98" fmla="*/ 11 w 198"/>
                <a:gd name="T99" fmla="*/ 88 h 199"/>
                <a:gd name="T100" fmla="*/ 10 w 198"/>
                <a:gd name="T101" fmla="*/ 113 h 199"/>
                <a:gd name="T102" fmla="*/ 37 w 198"/>
                <a:gd name="T103" fmla="*/ 126 h 199"/>
                <a:gd name="T104" fmla="*/ 28 w 198"/>
                <a:gd name="T105" fmla="*/ 153 h 199"/>
                <a:gd name="T106" fmla="*/ 34 w 198"/>
                <a:gd name="T107" fmla="*/ 166 h 199"/>
                <a:gd name="T108" fmla="*/ 45 w 198"/>
                <a:gd name="T109" fmla="*/ 172 h 199"/>
                <a:gd name="T110" fmla="*/ 65 w 198"/>
                <a:gd name="T111" fmla="*/ 16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9">
                  <a:moveTo>
                    <a:pt x="99" y="199"/>
                  </a:moveTo>
                  <a:cubicBezTo>
                    <a:pt x="89" y="199"/>
                    <a:pt x="81" y="194"/>
                    <a:pt x="81" y="188"/>
                  </a:cubicBezTo>
                  <a:cubicBezTo>
                    <a:pt x="81" y="180"/>
                    <a:pt x="81" y="180"/>
                    <a:pt x="81" y="180"/>
                  </a:cubicBezTo>
                  <a:cubicBezTo>
                    <a:pt x="81" y="173"/>
                    <a:pt x="73" y="166"/>
                    <a:pt x="65" y="166"/>
                  </a:cubicBezTo>
                  <a:cubicBezTo>
                    <a:pt x="61" y="166"/>
                    <a:pt x="58" y="168"/>
                    <a:pt x="56" y="170"/>
                  </a:cubicBezTo>
                  <a:cubicBezTo>
                    <a:pt x="50" y="177"/>
                    <a:pt x="50" y="177"/>
                    <a:pt x="50" y="177"/>
                  </a:cubicBezTo>
                  <a:cubicBezTo>
                    <a:pt x="49" y="177"/>
                    <a:pt x="47" y="178"/>
                    <a:pt x="44" y="178"/>
                  </a:cubicBezTo>
                  <a:cubicBezTo>
                    <a:pt x="40" y="178"/>
                    <a:pt x="34" y="175"/>
                    <a:pt x="29" y="170"/>
                  </a:cubicBezTo>
                  <a:cubicBezTo>
                    <a:pt x="24" y="166"/>
                    <a:pt x="21" y="160"/>
                    <a:pt x="21" y="155"/>
                  </a:cubicBezTo>
                  <a:cubicBezTo>
                    <a:pt x="21" y="153"/>
                    <a:pt x="22" y="150"/>
                    <a:pt x="24" y="149"/>
                  </a:cubicBezTo>
                  <a:cubicBezTo>
                    <a:pt x="29" y="143"/>
                    <a:pt x="29" y="143"/>
                    <a:pt x="29" y="143"/>
                  </a:cubicBezTo>
                  <a:cubicBezTo>
                    <a:pt x="33" y="140"/>
                    <a:pt x="33" y="134"/>
                    <a:pt x="31" y="128"/>
                  </a:cubicBezTo>
                  <a:cubicBezTo>
                    <a:pt x="29" y="122"/>
                    <a:pt x="24" y="119"/>
                    <a:pt x="19" y="119"/>
                  </a:cubicBezTo>
                  <a:cubicBezTo>
                    <a:pt x="10" y="119"/>
                    <a:pt x="10" y="119"/>
                    <a:pt x="10" y="119"/>
                  </a:cubicBezTo>
                  <a:cubicBezTo>
                    <a:pt x="3" y="119"/>
                    <a:pt x="0" y="110"/>
                    <a:pt x="0" y="100"/>
                  </a:cubicBezTo>
                  <a:cubicBezTo>
                    <a:pt x="0" y="89"/>
                    <a:pt x="4" y="81"/>
                    <a:pt x="11" y="81"/>
                  </a:cubicBezTo>
                  <a:cubicBezTo>
                    <a:pt x="19" y="81"/>
                    <a:pt x="19" y="81"/>
                    <a:pt x="19" y="81"/>
                  </a:cubicBezTo>
                  <a:cubicBezTo>
                    <a:pt x="24" y="81"/>
                    <a:pt x="29" y="77"/>
                    <a:pt x="31" y="72"/>
                  </a:cubicBezTo>
                  <a:cubicBezTo>
                    <a:pt x="33" y="66"/>
                    <a:pt x="32" y="61"/>
                    <a:pt x="29" y="57"/>
                  </a:cubicBezTo>
                  <a:cubicBezTo>
                    <a:pt x="22" y="50"/>
                    <a:pt x="22" y="50"/>
                    <a:pt x="22" y="50"/>
                  </a:cubicBezTo>
                  <a:cubicBezTo>
                    <a:pt x="17" y="46"/>
                    <a:pt x="22" y="37"/>
                    <a:pt x="28" y="30"/>
                  </a:cubicBezTo>
                  <a:cubicBezTo>
                    <a:pt x="36" y="23"/>
                    <a:pt x="45" y="20"/>
                    <a:pt x="50" y="25"/>
                  </a:cubicBezTo>
                  <a:cubicBezTo>
                    <a:pt x="55" y="30"/>
                    <a:pt x="55" y="30"/>
                    <a:pt x="55" y="30"/>
                  </a:cubicBezTo>
                  <a:cubicBezTo>
                    <a:pt x="60" y="35"/>
                    <a:pt x="70" y="34"/>
                    <a:pt x="76" y="29"/>
                  </a:cubicBezTo>
                  <a:cubicBezTo>
                    <a:pt x="78" y="26"/>
                    <a:pt x="79" y="23"/>
                    <a:pt x="79" y="20"/>
                  </a:cubicBezTo>
                  <a:cubicBezTo>
                    <a:pt x="79" y="11"/>
                    <a:pt x="79" y="11"/>
                    <a:pt x="79" y="11"/>
                  </a:cubicBezTo>
                  <a:cubicBezTo>
                    <a:pt x="79" y="4"/>
                    <a:pt x="89" y="0"/>
                    <a:pt x="98" y="0"/>
                  </a:cubicBezTo>
                  <a:cubicBezTo>
                    <a:pt x="109" y="0"/>
                    <a:pt x="117" y="5"/>
                    <a:pt x="117" y="12"/>
                  </a:cubicBezTo>
                  <a:cubicBezTo>
                    <a:pt x="117" y="20"/>
                    <a:pt x="117" y="20"/>
                    <a:pt x="117" y="20"/>
                  </a:cubicBezTo>
                  <a:cubicBezTo>
                    <a:pt x="117" y="27"/>
                    <a:pt x="125" y="33"/>
                    <a:pt x="133" y="33"/>
                  </a:cubicBezTo>
                  <a:cubicBezTo>
                    <a:pt x="133" y="33"/>
                    <a:pt x="133" y="33"/>
                    <a:pt x="133" y="33"/>
                  </a:cubicBezTo>
                  <a:cubicBezTo>
                    <a:pt x="136" y="33"/>
                    <a:pt x="139" y="32"/>
                    <a:pt x="142" y="29"/>
                  </a:cubicBezTo>
                  <a:cubicBezTo>
                    <a:pt x="148" y="23"/>
                    <a:pt x="148" y="23"/>
                    <a:pt x="148" y="23"/>
                  </a:cubicBezTo>
                  <a:cubicBezTo>
                    <a:pt x="149" y="22"/>
                    <a:pt x="151" y="21"/>
                    <a:pt x="153" y="21"/>
                  </a:cubicBezTo>
                  <a:cubicBezTo>
                    <a:pt x="158" y="21"/>
                    <a:pt x="164" y="24"/>
                    <a:pt x="169" y="29"/>
                  </a:cubicBezTo>
                  <a:cubicBezTo>
                    <a:pt x="172" y="32"/>
                    <a:pt x="174" y="36"/>
                    <a:pt x="176" y="40"/>
                  </a:cubicBezTo>
                  <a:cubicBezTo>
                    <a:pt x="177" y="44"/>
                    <a:pt x="176" y="48"/>
                    <a:pt x="174" y="51"/>
                  </a:cubicBezTo>
                  <a:cubicBezTo>
                    <a:pt x="168" y="56"/>
                    <a:pt x="168" y="56"/>
                    <a:pt x="168" y="56"/>
                  </a:cubicBezTo>
                  <a:cubicBezTo>
                    <a:pt x="165" y="59"/>
                    <a:pt x="164" y="66"/>
                    <a:pt x="167" y="71"/>
                  </a:cubicBezTo>
                  <a:cubicBezTo>
                    <a:pt x="169" y="77"/>
                    <a:pt x="173" y="80"/>
                    <a:pt x="179" y="80"/>
                  </a:cubicBezTo>
                  <a:cubicBezTo>
                    <a:pt x="188" y="80"/>
                    <a:pt x="188" y="80"/>
                    <a:pt x="188" y="80"/>
                  </a:cubicBezTo>
                  <a:cubicBezTo>
                    <a:pt x="195" y="80"/>
                    <a:pt x="198" y="90"/>
                    <a:pt x="198" y="99"/>
                  </a:cubicBezTo>
                  <a:cubicBezTo>
                    <a:pt x="198" y="110"/>
                    <a:pt x="193" y="118"/>
                    <a:pt x="187" y="118"/>
                  </a:cubicBezTo>
                  <a:cubicBezTo>
                    <a:pt x="179" y="118"/>
                    <a:pt x="179" y="118"/>
                    <a:pt x="179" y="118"/>
                  </a:cubicBezTo>
                  <a:cubicBezTo>
                    <a:pt x="174" y="118"/>
                    <a:pt x="169" y="122"/>
                    <a:pt x="167" y="128"/>
                  </a:cubicBezTo>
                  <a:cubicBezTo>
                    <a:pt x="164" y="133"/>
                    <a:pt x="165" y="139"/>
                    <a:pt x="169" y="143"/>
                  </a:cubicBezTo>
                  <a:cubicBezTo>
                    <a:pt x="176" y="149"/>
                    <a:pt x="176" y="149"/>
                    <a:pt x="176" y="149"/>
                  </a:cubicBezTo>
                  <a:cubicBezTo>
                    <a:pt x="180" y="154"/>
                    <a:pt x="176" y="163"/>
                    <a:pt x="169" y="170"/>
                  </a:cubicBezTo>
                  <a:cubicBezTo>
                    <a:pt x="162" y="177"/>
                    <a:pt x="153" y="179"/>
                    <a:pt x="148" y="175"/>
                  </a:cubicBezTo>
                  <a:cubicBezTo>
                    <a:pt x="143" y="169"/>
                    <a:pt x="143" y="169"/>
                    <a:pt x="143" y="169"/>
                  </a:cubicBezTo>
                  <a:cubicBezTo>
                    <a:pt x="138" y="165"/>
                    <a:pt x="127" y="166"/>
                    <a:pt x="122" y="171"/>
                  </a:cubicBezTo>
                  <a:cubicBezTo>
                    <a:pt x="120" y="173"/>
                    <a:pt x="118" y="176"/>
                    <a:pt x="118" y="180"/>
                  </a:cubicBezTo>
                  <a:cubicBezTo>
                    <a:pt x="118" y="189"/>
                    <a:pt x="118" y="189"/>
                    <a:pt x="118" y="189"/>
                  </a:cubicBezTo>
                  <a:cubicBezTo>
                    <a:pt x="118" y="196"/>
                    <a:pt x="109" y="199"/>
                    <a:pt x="99" y="199"/>
                  </a:cubicBezTo>
                  <a:close/>
                  <a:moveTo>
                    <a:pt x="65" y="160"/>
                  </a:moveTo>
                  <a:cubicBezTo>
                    <a:pt x="76" y="160"/>
                    <a:pt x="87" y="169"/>
                    <a:pt x="87" y="180"/>
                  </a:cubicBezTo>
                  <a:cubicBezTo>
                    <a:pt x="87" y="188"/>
                    <a:pt x="87" y="188"/>
                    <a:pt x="87" y="188"/>
                  </a:cubicBezTo>
                  <a:cubicBezTo>
                    <a:pt x="87" y="189"/>
                    <a:pt x="92" y="193"/>
                    <a:pt x="99" y="193"/>
                  </a:cubicBezTo>
                  <a:cubicBezTo>
                    <a:pt x="107" y="193"/>
                    <a:pt x="112" y="190"/>
                    <a:pt x="112" y="189"/>
                  </a:cubicBezTo>
                  <a:cubicBezTo>
                    <a:pt x="112" y="180"/>
                    <a:pt x="112" y="180"/>
                    <a:pt x="112" y="180"/>
                  </a:cubicBezTo>
                  <a:cubicBezTo>
                    <a:pt x="112" y="175"/>
                    <a:pt x="114" y="170"/>
                    <a:pt x="117" y="166"/>
                  </a:cubicBezTo>
                  <a:cubicBezTo>
                    <a:pt x="121" y="162"/>
                    <a:pt x="128" y="160"/>
                    <a:pt x="134" y="160"/>
                  </a:cubicBezTo>
                  <a:cubicBezTo>
                    <a:pt x="139" y="160"/>
                    <a:pt x="144" y="161"/>
                    <a:pt x="147" y="165"/>
                  </a:cubicBezTo>
                  <a:cubicBezTo>
                    <a:pt x="153" y="170"/>
                    <a:pt x="153" y="170"/>
                    <a:pt x="153" y="170"/>
                  </a:cubicBezTo>
                  <a:cubicBezTo>
                    <a:pt x="153" y="171"/>
                    <a:pt x="154" y="171"/>
                    <a:pt x="154" y="171"/>
                  </a:cubicBezTo>
                  <a:cubicBezTo>
                    <a:pt x="157" y="171"/>
                    <a:pt x="161" y="169"/>
                    <a:pt x="165" y="165"/>
                  </a:cubicBezTo>
                  <a:cubicBezTo>
                    <a:pt x="170" y="160"/>
                    <a:pt x="172" y="154"/>
                    <a:pt x="171" y="154"/>
                  </a:cubicBezTo>
                  <a:cubicBezTo>
                    <a:pt x="165" y="147"/>
                    <a:pt x="165" y="147"/>
                    <a:pt x="165" y="147"/>
                  </a:cubicBezTo>
                  <a:cubicBezTo>
                    <a:pt x="159" y="141"/>
                    <a:pt x="157" y="133"/>
                    <a:pt x="161" y="125"/>
                  </a:cubicBezTo>
                  <a:cubicBezTo>
                    <a:pt x="164" y="117"/>
                    <a:pt x="171" y="112"/>
                    <a:pt x="179" y="112"/>
                  </a:cubicBezTo>
                  <a:cubicBezTo>
                    <a:pt x="187" y="112"/>
                    <a:pt x="187" y="112"/>
                    <a:pt x="187" y="112"/>
                  </a:cubicBezTo>
                  <a:cubicBezTo>
                    <a:pt x="188" y="112"/>
                    <a:pt x="192" y="107"/>
                    <a:pt x="192" y="99"/>
                  </a:cubicBezTo>
                  <a:cubicBezTo>
                    <a:pt x="192" y="92"/>
                    <a:pt x="189" y="87"/>
                    <a:pt x="188" y="87"/>
                  </a:cubicBezTo>
                  <a:cubicBezTo>
                    <a:pt x="179" y="87"/>
                    <a:pt x="179" y="87"/>
                    <a:pt x="179" y="87"/>
                  </a:cubicBezTo>
                  <a:cubicBezTo>
                    <a:pt x="171" y="87"/>
                    <a:pt x="164" y="82"/>
                    <a:pt x="161" y="74"/>
                  </a:cubicBezTo>
                  <a:cubicBezTo>
                    <a:pt x="157" y="66"/>
                    <a:pt x="159" y="57"/>
                    <a:pt x="164" y="51"/>
                  </a:cubicBezTo>
                  <a:cubicBezTo>
                    <a:pt x="169" y="46"/>
                    <a:pt x="169" y="46"/>
                    <a:pt x="169" y="46"/>
                  </a:cubicBezTo>
                  <a:cubicBezTo>
                    <a:pt x="170" y="45"/>
                    <a:pt x="170" y="44"/>
                    <a:pt x="169" y="42"/>
                  </a:cubicBezTo>
                  <a:cubicBezTo>
                    <a:pt x="169" y="39"/>
                    <a:pt x="167" y="36"/>
                    <a:pt x="164" y="34"/>
                  </a:cubicBezTo>
                  <a:cubicBezTo>
                    <a:pt x="160" y="29"/>
                    <a:pt x="155" y="27"/>
                    <a:pt x="153" y="27"/>
                  </a:cubicBezTo>
                  <a:cubicBezTo>
                    <a:pt x="153" y="27"/>
                    <a:pt x="153" y="28"/>
                    <a:pt x="153" y="28"/>
                  </a:cubicBezTo>
                  <a:cubicBezTo>
                    <a:pt x="146" y="34"/>
                    <a:pt x="146" y="34"/>
                    <a:pt x="146" y="34"/>
                  </a:cubicBezTo>
                  <a:cubicBezTo>
                    <a:pt x="143" y="38"/>
                    <a:pt x="138" y="40"/>
                    <a:pt x="133" y="40"/>
                  </a:cubicBezTo>
                  <a:cubicBezTo>
                    <a:pt x="133" y="40"/>
                    <a:pt x="133" y="40"/>
                    <a:pt x="133" y="40"/>
                  </a:cubicBezTo>
                  <a:cubicBezTo>
                    <a:pt x="121" y="40"/>
                    <a:pt x="111" y="30"/>
                    <a:pt x="111" y="20"/>
                  </a:cubicBezTo>
                  <a:cubicBezTo>
                    <a:pt x="111" y="12"/>
                    <a:pt x="111" y="12"/>
                    <a:pt x="111" y="12"/>
                  </a:cubicBezTo>
                  <a:cubicBezTo>
                    <a:pt x="111" y="10"/>
                    <a:pt x="106" y="7"/>
                    <a:pt x="98" y="7"/>
                  </a:cubicBezTo>
                  <a:cubicBezTo>
                    <a:pt x="91" y="7"/>
                    <a:pt x="86" y="10"/>
                    <a:pt x="86" y="11"/>
                  </a:cubicBezTo>
                  <a:cubicBezTo>
                    <a:pt x="86" y="20"/>
                    <a:pt x="86" y="20"/>
                    <a:pt x="86" y="20"/>
                  </a:cubicBezTo>
                  <a:cubicBezTo>
                    <a:pt x="86" y="25"/>
                    <a:pt x="84" y="30"/>
                    <a:pt x="80" y="33"/>
                  </a:cubicBezTo>
                  <a:cubicBezTo>
                    <a:pt x="76" y="37"/>
                    <a:pt x="70" y="40"/>
                    <a:pt x="64" y="40"/>
                  </a:cubicBezTo>
                  <a:cubicBezTo>
                    <a:pt x="59" y="40"/>
                    <a:pt x="54" y="38"/>
                    <a:pt x="51" y="35"/>
                  </a:cubicBezTo>
                  <a:cubicBezTo>
                    <a:pt x="45" y="29"/>
                    <a:pt x="45" y="29"/>
                    <a:pt x="45" y="29"/>
                  </a:cubicBezTo>
                  <a:cubicBezTo>
                    <a:pt x="45" y="29"/>
                    <a:pt x="44" y="29"/>
                    <a:pt x="43" y="29"/>
                  </a:cubicBezTo>
                  <a:cubicBezTo>
                    <a:pt x="41" y="29"/>
                    <a:pt x="37" y="31"/>
                    <a:pt x="33" y="34"/>
                  </a:cubicBezTo>
                  <a:cubicBezTo>
                    <a:pt x="27" y="40"/>
                    <a:pt x="26" y="45"/>
                    <a:pt x="27" y="46"/>
                  </a:cubicBezTo>
                  <a:cubicBezTo>
                    <a:pt x="33" y="52"/>
                    <a:pt x="33" y="52"/>
                    <a:pt x="33" y="52"/>
                  </a:cubicBezTo>
                  <a:cubicBezTo>
                    <a:pt x="39" y="58"/>
                    <a:pt x="40" y="66"/>
                    <a:pt x="37" y="74"/>
                  </a:cubicBezTo>
                  <a:cubicBezTo>
                    <a:pt x="34" y="82"/>
                    <a:pt x="26" y="88"/>
                    <a:pt x="19" y="88"/>
                  </a:cubicBezTo>
                  <a:cubicBezTo>
                    <a:pt x="11" y="88"/>
                    <a:pt x="11" y="88"/>
                    <a:pt x="11" y="88"/>
                  </a:cubicBezTo>
                  <a:cubicBezTo>
                    <a:pt x="9" y="88"/>
                    <a:pt x="6" y="93"/>
                    <a:pt x="6" y="100"/>
                  </a:cubicBezTo>
                  <a:cubicBezTo>
                    <a:pt x="6" y="108"/>
                    <a:pt x="9" y="112"/>
                    <a:pt x="10" y="113"/>
                  </a:cubicBezTo>
                  <a:cubicBezTo>
                    <a:pt x="19" y="113"/>
                    <a:pt x="19" y="113"/>
                    <a:pt x="19" y="113"/>
                  </a:cubicBezTo>
                  <a:cubicBezTo>
                    <a:pt x="27" y="113"/>
                    <a:pt x="34" y="117"/>
                    <a:pt x="37" y="126"/>
                  </a:cubicBezTo>
                  <a:cubicBezTo>
                    <a:pt x="40" y="134"/>
                    <a:pt x="39" y="143"/>
                    <a:pt x="34" y="148"/>
                  </a:cubicBezTo>
                  <a:cubicBezTo>
                    <a:pt x="28" y="153"/>
                    <a:pt x="28" y="153"/>
                    <a:pt x="28" y="153"/>
                  </a:cubicBezTo>
                  <a:cubicBezTo>
                    <a:pt x="28" y="154"/>
                    <a:pt x="28" y="155"/>
                    <a:pt x="28" y="155"/>
                  </a:cubicBezTo>
                  <a:cubicBezTo>
                    <a:pt x="28" y="158"/>
                    <a:pt x="30" y="162"/>
                    <a:pt x="34" y="166"/>
                  </a:cubicBezTo>
                  <a:cubicBezTo>
                    <a:pt x="38" y="170"/>
                    <a:pt x="42" y="172"/>
                    <a:pt x="44" y="172"/>
                  </a:cubicBezTo>
                  <a:cubicBezTo>
                    <a:pt x="45" y="172"/>
                    <a:pt x="45" y="172"/>
                    <a:pt x="45" y="172"/>
                  </a:cubicBezTo>
                  <a:cubicBezTo>
                    <a:pt x="51" y="165"/>
                    <a:pt x="51" y="165"/>
                    <a:pt x="51" y="165"/>
                  </a:cubicBezTo>
                  <a:cubicBezTo>
                    <a:pt x="55" y="162"/>
                    <a:pt x="60" y="160"/>
                    <a:pt x="65" y="160"/>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20">
              <a:extLst>
                <a:ext uri="{FF2B5EF4-FFF2-40B4-BE49-F238E27FC236}">
                  <a16:creationId xmlns:a16="http://schemas.microsoft.com/office/drawing/2014/main" id="{490FBC17-77FA-4B13-B301-2D984947E7AF}"/>
                </a:ext>
              </a:extLst>
            </p:cNvPr>
            <p:cNvSpPr>
              <a:spLocks/>
            </p:cNvSpPr>
            <p:nvPr/>
          </p:nvSpPr>
          <p:spPr bwMode="auto">
            <a:xfrm>
              <a:off x="120" y="121"/>
              <a:ext cx="179" cy="179"/>
            </a:xfrm>
            <a:custGeom>
              <a:avLst/>
              <a:gdLst>
                <a:gd name="T0" fmla="*/ 43 w 86"/>
                <a:gd name="T1" fmla="*/ 86 h 86"/>
                <a:gd name="T2" fmla="*/ 0 w 86"/>
                <a:gd name="T3" fmla="*/ 43 h 86"/>
                <a:gd name="T4" fmla="*/ 43 w 86"/>
                <a:gd name="T5" fmla="*/ 0 h 86"/>
                <a:gd name="T6" fmla="*/ 86 w 86"/>
                <a:gd name="T7" fmla="*/ 43 h 86"/>
                <a:gd name="T8" fmla="*/ 81 w 86"/>
                <a:gd name="T9" fmla="*/ 62 h 86"/>
                <a:gd name="T10" fmla="*/ 77 w 86"/>
                <a:gd name="T11" fmla="*/ 63 h 86"/>
                <a:gd name="T12" fmla="*/ 76 w 86"/>
                <a:gd name="T13" fmla="*/ 59 h 86"/>
                <a:gd name="T14" fmla="*/ 79 w 86"/>
                <a:gd name="T15" fmla="*/ 43 h 86"/>
                <a:gd name="T16" fmla="*/ 43 w 86"/>
                <a:gd name="T17" fmla="*/ 6 h 86"/>
                <a:gd name="T18" fmla="*/ 6 w 86"/>
                <a:gd name="T19" fmla="*/ 43 h 86"/>
                <a:gd name="T20" fmla="*/ 43 w 86"/>
                <a:gd name="T21" fmla="*/ 79 h 86"/>
                <a:gd name="T22" fmla="*/ 62 w 86"/>
                <a:gd name="T23" fmla="*/ 74 h 86"/>
                <a:gd name="T24" fmla="*/ 66 w 86"/>
                <a:gd name="T25" fmla="*/ 75 h 86"/>
                <a:gd name="T26" fmla="*/ 65 w 86"/>
                <a:gd name="T27" fmla="*/ 80 h 86"/>
                <a:gd name="T28" fmla="*/ 43 w 86"/>
                <a:gd name="T2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86">
                  <a:moveTo>
                    <a:pt x="43" y="86"/>
                  </a:moveTo>
                  <a:cubicBezTo>
                    <a:pt x="19" y="86"/>
                    <a:pt x="0" y="66"/>
                    <a:pt x="0" y="43"/>
                  </a:cubicBezTo>
                  <a:cubicBezTo>
                    <a:pt x="0" y="19"/>
                    <a:pt x="19" y="0"/>
                    <a:pt x="43" y="0"/>
                  </a:cubicBezTo>
                  <a:cubicBezTo>
                    <a:pt x="67" y="0"/>
                    <a:pt x="86" y="19"/>
                    <a:pt x="86" y="43"/>
                  </a:cubicBezTo>
                  <a:cubicBezTo>
                    <a:pt x="86" y="49"/>
                    <a:pt x="84" y="56"/>
                    <a:pt x="81" y="62"/>
                  </a:cubicBezTo>
                  <a:cubicBezTo>
                    <a:pt x="81" y="63"/>
                    <a:pt x="79" y="64"/>
                    <a:pt x="77" y="63"/>
                  </a:cubicBezTo>
                  <a:cubicBezTo>
                    <a:pt x="75" y="62"/>
                    <a:pt x="75" y="60"/>
                    <a:pt x="76" y="59"/>
                  </a:cubicBezTo>
                  <a:cubicBezTo>
                    <a:pt x="78" y="54"/>
                    <a:pt x="79" y="48"/>
                    <a:pt x="79" y="43"/>
                  </a:cubicBezTo>
                  <a:cubicBezTo>
                    <a:pt x="79" y="23"/>
                    <a:pt x="63" y="6"/>
                    <a:pt x="43" y="6"/>
                  </a:cubicBezTo>
                  <a:cubicBezTo>
                    <a:pt x="23" y="6"/>
                    <a:pt x="6" y="23"/>
                    <a:pt x="6" y="43"/>
                  </a:cubicBezTo>
                  <a:cubicBezTo>
                    <a:pt x="6" y="63"/>
                    <a:pt x="23" y="79"/>
                    <a:pt x="43" y="79"/>
                  </a:cubicBezTo>
                  <a:cubicBezTo>
                    <a:pt x="49" y="79"/>
                    <a:pt x="56" y="77"/>
                    <a:pt x="62" y="74"/>
                  </a:cubicBezTo>
                  <a:cubicBezTo>
                    <a:pt x="63" y="73"/>
                    <a:pt x="65" y="74"/>
                    <a:pt x="66" y="75"/>
                  </a:cubicBezTo>
                  <a:cubicBezTo>
                    <a:pt x="67" y="77"/>
                    <a:pt x="66" y="79"/>
                    <a:pt x="65" y="80"/>
                  </a:cubicBezTo>
                  <a:cubicBezTo>
                    <a:pt x="58" y="84"/>
                    <a:pt x="51" y="86"/>
                    <a:pt x="43" y="86"/>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E17F211C-AA96-40B4-90AF-38DC34E1E03D}"/>
              </a:ext>
            </a:extLst>
          </p:cNvPr>
          <p:cNvGrpSpPr/>
          <p:nvPr/>
        </p:nvGrpSpPr>
        <p:grpSpPr>
          <a:xfrm>
            <a:off x="5501935" y="2149395"/>
            <a:ext cx="1045788" cy="850944"/>
            <a:chOff x="3726192" y="1595650"/>
            <a:chExt cx="436233" cy="354959"/>
          </a:xfrm>
        </p:grpSpPr>
        <p:sp>
          <p:nvSpPr>
            <p:cNvPr id="29" name="Rectangle 28">
              <a:extLst>
                <a:ext uri="{FF2B5EF4-FFF2-40B4-BE49-F238E27FC236}">
                  <a16:creationId xmlns:a16="http://schemas.microsoft.com/office/drawing/2014/main" id="{C77DE657-5145-49BE-B22B-B5D507B55E4A}"/>
                </a:ext>
              </a:extLst>
            </p:cNvPr>
            <p:cNvSpPr/>
            <p:nvPr/>
          </p:nvSpPr>
          <p:spPr>
            <a:xfrm>
              <a:off x="3726192" y="1595650"/>
              <a:ext cx="435237" cy="354959"/>
            </a:xfrm>
            <a:prstGeom prst="rect">
              <a:avLst/>
            </a:prstGeom>
            <a:solidFill>
              <a:srgbClr val="000000"/>
            </a:solid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30" name="Straight Connector 29">
              <a:extLst>
                <a:ext uri="{FF2B5EF4-FFF2-40B4-BE49-F238E27FC236}">
                  <a16:creationId xmlns:a16="http://schemas.microsoft.com/office/drawing/2014/main" id="{D26560A0-BFAC-4330-A8D8-5FDBBEA3C90B}"/>
                </a:ext>
              </a:extLst>
            </p:cNvPr>
            <p:cNvCxnSpPr>
              <a:cxnSpLocks/>
            </p:cNvCxnSpPr>
            <p:nvPr/>
          </p:nvCxnSpPr>
          <p:spPr>
            <a:xfrm>
              <a:off x="3727715" y="1645423"/>
              <a:ext cx="434710" cy="0"/>
            </a:xfrm>
            <a:prstGeom prst="line">
              <a:avLst/>
            </a:prstGeom>
            <a:solidFill>
              <a:srgbClr val="000000"/>
            </a:solidFill>
            <a:ln w="19050" cap="flat" cmpd="sng" algn="ctr">
              <a:solidFill>
                <a:srgbClr val="FFFFFF"/>
              </a:solidFill>
              <a:prstDash val="solid"/>
            </a:ln>
            <a:effectLst/>
          </p:spPr>
        </p:cxnSp>
        <p:grpSp>
          <p:nvGrpSpPr>
            <p:cNvPr id="31" name="Group 30">
              <a:extLst>
                <a:ext uri="{FF2B5EF4-FFF2-40B4-BE49-F238E27FC236}">
                  <a16:creationId xmlns:a16="http://schemas.microsoft.com/office/drawing/2014/main" id="{BCD31B57-AC89-47B4-8B8D-5D5E08F66D28}"/>
                </a:ext>
              </a:extLst>
            </p:cNvPr>
            <p:cNvGrpSpPr/>
            <p:nvPr/>
          </p:nvGrpSpPr>
          <p:grpSpPr>
            <a:xfrm>
              <a:off x="4071938" y="1610670"/>
              <a:ext cx="65911" cy="18288"/>
              <a:chOff x="4071938" y="1608289"/>
              <a:chExt cx="65911" cy="18288"/>
            </a:xfrm>
          </p:grpSpPr>
          <p:sp>
            <p:nvSpPr>
              <p:cNvPr id="32" name="Oval 31">
                <a:extLst>
                  <a:ext uri="{FF2B5EF4-FFF2-40B4-BE49-F238E27FC236}">
                    <a16:creationId xmlns:a16="http://schemas.microsoft.com/office/drawing/2014/main" id="{563171B6-91E9-4CD0-98B3-9F1343224E13}"/>
                  </a:ext>
                </a:extLst>
              </p:cNvPr>
              <p:cNvSpPr/>
              <p:nvPr/>
            </p:nvSpPr>
            <p:spPr>
              <a:xfrm>
                <a:off x="4095750"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33" name="Oval 32">
                <a:extLst>
                  <a:ext uri="{FF2B5EF4-FFF2-40B4-BE49-F238E27FC236}">
                    <a16:creationId xmlns:a16="http://schemas.microsoft.com/office/drawing/2014/main" id="{44388E29-8B13-4C1D-B352-75687A3AB224}"/>
                  </a:ext>
                </a:extLst>
              </p:cNvPr>
              <p:cNvSpPr/>
              <p:nvPr/>
            </p:nvSpPr>
            <p:spPr>
              <a:xfrm>
                <a:off x="4071938"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34" name="Oval 33">
                <a:extLst>
                  <a:ext uri="{FF2B5EF4-FFF2-40B4-BE49-F238E27FC236}">
                    <a16:creationId xmlns:a16="http://schemas.microsoft.com/office/drawing/2014/main" id="{118FFEF7-8D5D-4AD2-BE7A-2DDE1B37C2A1}"/>
                  </a:ext>
                </a:extLst>
              </p:cNvPr>
              <p:cNvSpPr/>
              <p:nvPr/>
            </p:nvSpPr>
            <p:spPr>
              <a:xfrm>
                <a:off x="4119561"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sp>
        <p:nvSpPr>
          <p:cNvPr id="35" name="Rectangle 34">
            <a:extLst>
              <a:ext uri="{FF2B5EF4-FFF2-40B4-BE49-F238E27FC236}">
                <a16:creationId xmlns:a16="http://schemas.microsoft.com/office/drawing/2014/main" id="{1F7C6920-84B8-4697-A128-B527FD0A953C}"/>
              </a:ext>
            </a:extLst>
          </p:cNvPr>
          <p:cNvSpPr/>
          <p:nvPr/>
        </p:nvSpPr>
        <p:spPr>
          <a:xfrm>
            <a:off x="175955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MICROSERVICE TOOLING</a:t>
            </a:r>
          </a:p>
        </p:txBody>
      </p:sp>
      <p:sp>
        <p:nvSpPr>
          <p:cNvPr id="36" name="Rectangle 35">
            <a:extLst>
              <a:ext uri="{FF2B5EF4-FFF2-40B4-BE49-F238E27FC236}">
                <a16:creationId xmlns:a16="http://schemas.microsoft.com/office/drawing/2014/main" id="{FA9F58B9-32E1-4EAB-810C-D8DD14BB5CFF}"/>
              </a:ext>
            </a:extLst>
          </p:cNvPr>
          <p:cNvSpPr/>
          <p:nvPr/>
        </p:nvSpPr>
        <p:spPr>
          <a:xfrm>
            <a:off x="467542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accent2"/>
                </a:solidFill>
              </a:rPr>
              <a:t>NATIVE APPLICATIONS</a:t>
            </a:r>
          </a:p>
        </p:txBody>
      </p:sp>
      <p:sp>
        <p:nvSpPr>
          <p:cNvPr id="37" name="Arrow: Right 36">
            <a:extLst>
              <a:ext uri="{FF2B5EF4-FFF2-40B4-BE49-F238E27FC236}">
                <a16:creationId xmlns:a16="http://schemas.microsoft.com/office/drawing/2014/main" id="{C1DF4ECC-E2A6-4161-86E1-D071A8C81BBB}"/>
              </a:ext>
            </a:extLst>
          </p:cNvPr>
          <p:cNvSpPr/>
          <p:nvPr/>
        </p:nvSpPr>
        <p:spPr>
          <a:xfrm>
            <a:off x="4190663" y="2410153"/>
            <a:ext cx="897052" cy="489713"/>
          </a:xfrm>
          <a:prstGeom prst="rightArrow">
            <a:avLst/>
          </a:prstGeom>
          <a:solidFill>
            <a:srgbClr val="080808"/>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559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26"/>
                                        </p:tgtEl>
                                        <p:attrNameLst>
                                          <p:attrName>ppt_x</p:attrName>
                                          <p:attrName>ppt_y</p:attrName>
                                        </p:attrNameLst>
                                      </p:cBhvr>
                                      <p:rCtr x="0" y="-2315"/>
                                    </p:animMotion>
                                  </p:childTnLst>
                                </p:cTn>
                              </p:par>
                              <p:par>
                                <p:cTn id="10" presetID="53" presetClass="entr" presetSubtype="16" fill="hold" nodeType="withEffect">
                                  <p:stCondLst>
                                    <p:cond delay="50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0"/>
                                  </p:stCondLst>
                                  <p:childTnLst>
                                    <p:animMotion origin="layout" path="M 7.13728E-7 -0.0449 L 7.13728E-7 -2.59259E-6 " pathEditMode="relative" rAng="0" ptsTypes="AA">
                                      <p:cBhvr>
                                        <p:cTn id="19" dur="1000" fill="hold"/>
                                        <p:tgtEl>
                                          <p:spTgt spid="35"/>
                                        </p:tgtEl>
                                        <p:attrNameLst>
                                          <p:attrName>ppt_x</p:attrName>
                                          <p:attrName>ppt_y</p:attrName>
                                        </p:attrNameLst>
                                      </p:cBhvr>
                                      <p:rCtr x="0" y="2245"/>
                                    </p:animMotion>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0"/>
                                  </p:stCondLst>
                                  <p:childTnLst>
                                    <p:animMotion origin="layout" path="M 3.61111E-6 0.04599 L 3.61111E-6 -2.22222E-6 " pathEditMode="relative" rAng="0" ptsTypes="AA">
                                      <p:cBhvr>
                                        <p:cTn id="24" dur="500" fill="hold"/>
                                        <p:tgtEl>
                                          <p:spTgt spid="27"/>
                                        </p:tgtEl>
                                        <p:attrNameLst>
                                          <p:attrName>ppt_x</p:attrName>
                                          <p:attrName>ppt_y</p:attrName>
                                        </p:attrNameLst>
                                      </p:cBhvr>
                                      <p:rCtr x="0" y="-2315"/>
                                    </p:animMotion>
                                  </p:childTnLst>
                                </p:cTn>
                              </p:par>
                              <p:par>
                                <p:cTn id="25" presetID="53" presetClass="entr" presetSubtype="16" fill="hold" nodeType="withEffect">
                                  <p:stCondLst>
                                    <p:cond delay="50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grpId="1" nodeType="withEffect">
                                  <p:stCondLst>
                                    <p:cond delay="0"/>
                                  </p:stCondLst>
                                  <p:childTnLst>
                                    <p:animMotion origin="layout" path="M 7.13728E-7 -0.0449 L 7.13728E-7 -2.59259E-6 " pathEditMode="relative" rAng="0" ptsTypes="AA">
                                      <p:cBhvr>
                                        <p:cTn id="34" dur="1000" fill="hold"/>
                                        <p:tgtEl>
                                          <p:spTgt spid="36"/>
                                        </p:tgtEl>
                                        <p:attrNameLst>
                                          <p:attrName>ppt_x</p:attrName>
                                          <p:attrName>ppt_y</p:attrName>
                                        </p:attrNameLst>
                                      </p:cBhvr>
                                      <p:rCtr x="0" y="2245"/>
                                    </p:animMotion>
                                  </p:childTnLst>
                                </p:cTn>
                              </p:par>
                              <p:par>
                                <p:cTn id="35" presetID="10" presetClass="entr" presetSubtype="0" fill="hold" grpId="0"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42" presetClass="path" presetSubtype="0" decel="100000" fill="hold" grpId="1" nodeType="withEffect">
                                  <p:stCondLst>
                                    <p:cond delay="250"/>
                                  </p:stCondLst>
                                  <p:childTnLst>
                                    <p:animMotion origin="layout" path="M 3.61111E-6 0.04599 L 3.61111E-6 -2.22222E-6 " pathEditMode="relative" rAng="0" ptsTypes="AA">
                                      <p:cBhvr>
                                        <p:cTn id="39" dur="500" fill="hold"/>
                                        <p:tgtEl>
                                          <p:spTgt spid="3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35" grpId="0"/>
      <p:bldP spid="35" grpId="1"/>
      <p:bldP spid="36" grpId="0"/>
      <p:bldP spid="36" grpId="1"/>
      <p:bldP spid="37" grpId="0" animBg="1"/>
      <p:bldP spid="3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66092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5007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1600" dirty="0"/>
              <a:t>Define a set of Maven dependencies (</a:t>
            </a:r>
            <a:r>
              <a:rPr lang="en-US" sz="1600" dirty="0" err="1">
                <a:latin typeface="Courier" pitchFamily="2" charset="0"/>
              </a:rPr>
              <a:t>swarm.hollow</a:t>
            </a:r>
            <a:r>
              <a:rPr lang="en-US" sz="1600" dirty="0">
                <a:latin typeface="Courier" pitchFamily="2" charset="0"/>
              </a:rPr>
              <a:t>=true</a:t>
            </a:r>
            <a:r>
              <a:rPr lang="en-US" sz="1600" dirty="0"/>
              <a:t>) …</a:t>
            </a:r>
          </a:p>
          <a:p>
            <a:pPr marL="285750" indent="-285750">
              <a:buFont typeface="Arial" panose="020B0604020202020204" pitchFamily="34" charset="0"/>
              <a:buChar char="•"/>
            </a:pPr>
            <a:r>
              <a:rPr lang="en-US" sz="1600" dirty="0"/>
              <a:t>… Without the application .war file</a:t>
            </a:r>
          </a:p>
          <a:p>
            <a:pPr marL="285750" indent="-285750">
              <a:buFont typeface="Arial" panose="020B0604020202020204" pitchFamily="34" charset="0"/>
              <a:buChar char="•"/>
            </a:pPr>
            <a:r>
              <a:rPr lang="en-US" sz="1600" dirty="0"/>
              <a:t>Package them into an </a:t>
            </a:r>
            <a:r>
              <a:rPr lang="en-US" sz="1600" dirty="0" err="1"/>
              <a:t>uber</a:t>
            </a:r>
            <a:r>
              <a:rPr lang="en-US" sz="1600" dirty="0"/>
              <a:t> jar</a:t>
            </a:r>
          </a:p>
          <a:p>
            <a:pPr marL="285750" indent="-285750">
              <a:buFont typeface="Arial" panose="020B0604020202020204" pitchFamily="34" charset="0"/>
              <a:buChar char="•"/>
            </a:pPr>
            <a:r>
              <a:rPr lang="en-US" sz="1600" dirty="0"/>
              <a:t>Pass in the WAR on CLI</a:t>
            </a:r>
          </a:p>
          <a:p>
            <a:pPr marL="285750" indent="-285750">
              <a:buFont typeface="Arial" panose="020B0604020202020204" pitchFamily="34" charset="0"/>
              <a:buChar char="•"/>
            </a:pPr>
            <a:r>
              <a:rPr lang="en-US" sz="1600" dirty="0"/>
              <a:t>Benefits</a:t>
            </a:r>
          </a:p>
          <a:p>
            <a:pPr marL="285750">
              <a:buFont typeface="Arial" panose="020B0604020202020204" pitchFamily="34" charset="0"/>
              <a:buChar char="•"/>
            </a:pPr>
            <a:r>
              <a:rPr lang="en-US" sz="1600" dirty="0"/>
              <a:t>Enforcing corporate standards</a:t>
            </a:r>
          </a:p>
          <a:p>
            <a:pPr marL="285750">
              <a:buFont typeface="Arial" panose="020B0604020202020204" pitchFamily="34" charset="0"/>
              <a:buChar char="•"/>
            </a:pPr>
            <a:r>
              <a:rPr lang="en-US" sz="16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lumMod val="50000"/>
                  </a:schemeClr>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lumMod val="50000"/>
                  </a:schemeClr>
                </a:solidFill>
              </a:rPr>
              <a:t>application.war</a:t>
            </a:r>
            <a:endParaRPr lang="en-US" dirty="0">
              <a:solidFill>
                <a:schemeClr val="bg1">
                  <a:lumMod val="50000"/>
                </a:schemeClr>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98373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9306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44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200"/>
              <a:t>Thank </a:t>
            </a:r>
            <a:r>
              <a:rPr lang="en-US" sz="3200" dirty="0"/>
              <a:t>you!</a:t>
            </a:r>
            <a:endParaRPr lang="en-US" dirty="0"/>
          </a:p>
        </p:txBody>
      </p:sp>
    </p:spTree>
    <p:extLst>
      <p:ext uri="{BB962C8B-B14F-4D97-AF65-F5344CB8AC3E}">
        <p14:creationId xmlns:p14="http://schemas.microsoft.com/office/powerpoint/2010/main" val="1836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err="1"/>
              <a:t>WildFly</a:t>
            </a:r>
            <a:r>
              <a:rPr lang="en-US" dirty="0"/>
              <a:t> Swarm Maven Plugin</a:t>
            </a:r>
          </a:p>
        </p:txBody>
      </p:sp>
      <p:sp>
        <p:nvSpPr>
          <p:cNvPr id="2" name="Content Placeholder 1">
            <a:extLst>
              <a:ext uri="{FF2B5EF4-FFF2-40B4-BE49-F238E27FC236}">
                <a16:creationId xmlns:a16="http://schemas.microsoft.com/office/drawing/2014/main" id="{15A0E90B-7D67-6F40-9B94-8E0D7E5303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927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37299</TotalTime>
  <Words>6285</Words>
  <Application>Microsoft Macintosh PowerPoint</Application>
  <PresentationFormat>On-screen Show (16:9)</PresentationFormat>
  <Paragraphs>814</Paragraphs>
  <Slides>83</Slides>
  <Notes>64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83</vt:i4>
      </vt:variant>
    </vt:vector>
  </HeadingPairs>
  <TitlesOfParts>
    <vt:vector size="100"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Times New Roman</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WildFly Swarm Maven Plugin</vt:lpstr>
      <vt:lpstr>Show the services</vt:lpstr>
      <vt:lpstr>DAY ONE!</vt:lpstr>
      <vt:lpstr>BUILDING AN ECOSYSTEM</vt:lpstr>
      <vt:lpstr>WHY DO WE LOVE CONTAINERS?</vt:lpstr>
      <vt:lpstr>HELPING CUSTOMERS SCALE CONTAINERS</vt:lpstr>
      <vt:lpstr>PRODUCTION WORKLOADS ON AWS</vt:lpstr>
      <vt:lpstr>CUSTOMERS ARE OUR KEY!</vt:lpstr>
      <vt:lpstr>ENABLE FOCUS ON APPLICATIONS</vt:lpstr>
      <vt:lpstr>AMAZON FARGATE!</vt:lpstr>
      <vt:lpstr>CHANGING COMPUTE CONSUMPTION MODEL</vt:lpstr>
      <vt:lpstr>PRODUCTION WORKLOADS ON AWS</vt:lpstr>
      <vt:lpstr>EKS SUPPORT FOR FARGATE IN 2018 </vt:lpstr>
      <vt:lpstr>RUNNING CONTAINER </vt:lpstr>
      <vt:lpstr>RUNNING CONTAINERS </vt:lpstr>
      <vt:lpstr>RUNNING CONTAINERS AT SCALE WITH ECS </vt:lpstr>
      <vt:lpstr>PowerPoint Presentation</vt:lpstr>
      <vt:lpstr>PowerPoint Presentation</vt:lpstr>
      <vt:lpstr>RUNNING FARGATE CONTAINERS WITH ECS</vt:lpstr>
      <vt:lpstr>ECS Constructs</vt:lpstr>
      <vt:lpstr>TASK DEFINITION</vt:lpstr>
      <vt:lpstr>RUNNING FARGATE CONTAINERS WITH ECS</vt:lpstr>
      <vt:lpstr>CLUSTER LEVEL ISOLATION</vt:lpstr>
      <vt:lpstr>PRICING DIMENSIONS</vt:lpstr>
      <vt:lpstr>TASK CPU &amp; MEMORY CONFIGURATIONS</vt:lpstr>
      <vt:lpstr>PowerPoint Presentation</vt:lpstr>
      <vt:lpstr>PowerPoint Presentation</vt:lpstr>
      <vt:lpstr>Show Code</vt:lpstr>
      <vt:lpstr>Deployment Pipelines with  AWS CodeStar,  AWS CodeBuild &amp; AWS CodePipeline</vt:lpstr>
      <vt:lpstr>PowerPoint Presentation</vt:lpstr>
      <vt:lpstr>PowerPoint Presentation</vt:lpstr>
      <vt:lpstr>Get slides from Kfir/Ankur</vt:lpstr>
      <vt:lpstr>ECS/Fargate + CodePipeline Demo</vt:lpstr>
      <vt:lpstr>AWS X-Ray</vt:lpstr>
      <vt:lpstr>Get slides from Bharath/Abhishek</vt:lpstr>
      <vt:lpstr>Serverless Key Concepts</vt:lpstr>
      <vt:lpstr>Serverless means…</vt:lpstr>
      <vt:lpstr>Spectrum of AWS offerings</vt:lpstr>
      <vt:lpstr>Lambda Basics</vt:lpstr>
      <vt:lpstr>Using AWS Lambda</vt:lpstr>
      <vt:lpstr>Lambda execution model</vt:lpstr>
      <vt:lpstr>Anatomy of a Lambda function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Monitoring</vt:lpstr>
      <vt:lpstr>App Monitoring with AWS X-Ray and Serverless</vt:lpstr>
      <vt:lpstr>X-Ray Trace Example</vt:lpstr>
      <vt:lpstr>Event Processing</vt:lpstr>
      <vt:lpstr>Event-driven platform</vt:lpstr>
      <vt:lpstr>Event-driven actions</vt:lpstr>
      <vt:lpstr>AWS Step Functions:   Orchestrate a Serverless processing  workflow using AWS Lambda  </vt:lpstr>
      <vt:lpstr>Serverless Application Repository</vt:lpstr>
      <vt:lpstr>Further Reading</vt:lpstr>
      <vt:lpstr>More info:  https://aws.amazon.com/serverless/ </vt:lpstr>
      <vt:lpstr>PowerPoint Presentation</vt:lpstr>
      <vt:lpstr>What is Kubernetes?</vt:lpstr>
      <vt:lpstr>Why developers love Kubernetes Kubernetes can be run anywhere</vt:lpstr>
      <vt:lpstr>Why developers love Kubernetes  A single extensible API </vt:lpstr>
      <vt:lpstr>Cloud-native applications</vt:lpstr>
      <vt:lpstr>PowerPoint Presentation</vt:lpstr>
      <vt:lpstr>Kubernetes on AWS</vt:lpstr>
      <vt:lpstr>Kubernetes master</vt:lpstr>
      <vt:lpstr>PowerPoint Presentation</vt:lpstr>
      <vt:lpstr>PowerPoint Presentation</vt:lpstr>
      <vt:lpstr>Thank you!</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516</cp:revision>
  <dcterms:created xsi:type="dcterms:W3CDTF">2016-06-17T18:22:10Z</dcterms:created>
  <dcterms:modified xsi:type="dcterms:W3CDTF">2018-03-10T19:51:49Z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